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9" r:id="rId4"/>
    <p:sldId id="260" r:id="rId5"/>
    <p:sldId id="258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2" r:id="rId16"/>
    <p:sldId id="273" r:id="rId17"/>
    <p:sldId id="271" r:id="rId18"/>
    <p:sldId id="274" r:id="rId19"/>
    <p:sldId id="275" r:id="rId20"/>
    <p:sldId id="276" r:id="rId21"/>
    <p:sldId id="277" r:id="rId22"/>
    <p:sldId id="278" r:id="rId23"/>
    <p:sldId id="279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700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747"/>
    <p:restoredTop sz="95470"/>
  </p:normalViewPr>
  <p:slideViewPr>
    <p:cSldViewPr snapToGrid="0" snapToObjects="1">
      <p:cViewPr varScale="1">
        <p:scale>
          <a:sx n="102" d="100"/>
          <a:sy n="102" d="100"/>
        </p:scale>
        <p:origin x="80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4BAC97-A09F-EB44-A68A-4572A5B219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4205F7D-AB5F-6344-8FAC-12E2485413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3079FF-023C-7540-AA79-84634C6B52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609DB-D29A-A24C-82EA-58E912BB6B24}" type="datetimeFigureOut">
              <a:rPr lang="en-US" smtClean="0"/>
              <a:t>2/8/21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C38035-6246-3349-A0D7-D966A30D79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864997-ACBB-744D-A6CA-15511BF58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3902C-67D3-914A-A5BD-C5CC0AE08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6883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2EECBC-0F2D-104B-A50E-F5BDF05719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775AE92-E22D-884D-8D59-8DF14E2A1F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597F59-A427-014F-BBF5-587DFD7873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609DB-D29A-A24C-82EA-58E912BB6B24}" type="datetimeFigureOut">
              <a:rPr lang="en-US" smtClean="0"/>
              <a:t>2/8/21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AC0123-D7A8-3C42-8128-78EC29F00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2C58F7-F0D2-4240-9D87-86561A39B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3902C-67D3-914A-A5BD-C5CC0AE08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1000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E2AE05-789E-FF45-B096-84DE5DA2B6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9A553F7-5703-A945-9B23-971F8581A4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9909A2-3C33-024F-A7BD-50EDF4B1D7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609DB-D29A-A24C-82EA-58E912BB6B24}" type="datetimeFigureOut">
              <a:rPr lang="en-US" smtClean="0"/>
              <a:t>2/8/21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46200E-E3BE-A344-BAFB-07AA2700D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073DC7-B096-A842-B4C6-15DDE2A40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3902C-67D3-914A-A5BD-C5CC0AE08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8888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52105E-F726-A54C-AA11-9652D14D3A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11F388-CD00-F041-BBA6-DB9A4848F8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47BCDE-1D5C-0643-AFAB-E0C7886629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609DB-D29A-A24C-82EA-58E912BB6B24}" type="datetimeFigureOut">
              <a:rPr lang="en-US" smtClean="0"/>
              <a:t>2/8/21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E303A1-355F-954F-AC2E-8714CBBEB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5159F7-CCFC-BA48-984E-52439AA16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3902C-67D3-914A-A5BD-C5CC0AE08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4690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F630E6-E28C-584E-9C0A-6C90B98A35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ED5B3C-FB71-184A-97FA-80D5AA8285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A4FA41-5834-194F-BD54-25756B5D5D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609DB-D29A-A24C-82EA-58E912BB6B24}" type="datetimeFigureOut">
              <a:rPr lang="en-US" smtClean="0"/>
              <a:t>2/8/21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3F29EB-4425-1845-BFD2-43E21B2791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B8BDF1-6340-6443-9E4C-4CC8AB31D0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3902C-67D3-914A-A5BD-C5CC0AE08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1070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2B986D-DEF4-A047-9CEF-BB065270F1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5496B8-2297-D647-B9C1-191DD657A9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DA9CF0-71B9-9344-A7C1-3A29780173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263E9E-2319-284A-8169-D137C2DA14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609DB-D29A-A24C-82EA-58E912BB6B24}" type="datetimeFigureOut">
              <a:rPr lang="en-US" smtClean="0"/>
              <a:t>2/8/21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911B09-CE79-C74A-9D2E-CBBA68C27B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B5CE26-C420-5440-B079-CE1D85232E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3902C-67D3-914A-A5BD-C5CC0AE08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055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7CD901-10B1-B246-9DD9-7585A84034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EC063A-9E3F-C74F-B84A-16C45BA5D2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FC3877-D7F0-BC41-B38B-93341B47DE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D41DA0-8ED0-B746-A39B-C74DEC6D3E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20A4376-4103-A14E-A5FE-277D008835F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267EF5A-F821-C14D-BDF5-F82933513C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609DB-D29A-A24C-82EA-58E912BB6B24}" type="datetimeFigureOut">
              <a:rPr lang="en-US" smtClean="0"/>
              <a:t>2/8/21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43987D8-5B3F-6E45-9EAE-E08F061E4D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9E97C4-8B28-B24E-AC0F-D5B52A5EC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3902C-67D3-914A-A5BD-C5CC0AE08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7969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F7321F-893E-D340-9D71-9BC154B148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B344B30-7898-394C-918E-A582A51097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609DB-D29A-A24C-82EA-58E912BB6B24}" type="datetimeFigureOut">
              <a:rPr lang="en-US" smtClean="0"/>
              <a:t>2/8/21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362A9FD-54F2-014E-8CE1-FA851300F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A2DECE-63C5-FC49-ACF8-3F4E9ED6B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3902C-67D3-914A-A5BD-C5CC0AE08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0493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C0319F-8BB4-C742-BF01-9D2107F3B5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609DB-D29A-A24C-82EA-58E912BB6B24}" type="datetimeFigureOut">
              <a:rPr lang="en-US" smtClean="0"/>
              <a:t>2/8/21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13BA418-223C-AD40-BFE6-2A07A44B2F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94AF69-6FA3-B943-AD1D-3B6454F727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3902C-67D3-914A-A5BD-C5CC0AE08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492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FE450F-D39E-2C41-84BB-CBB58EF65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33C770-AA08-B542-919B-1F1D30680A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12D095-3895-D848-ADD2-3F8CBABD83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99B9F5-E041-4644-9A89-F8A8180878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609DB-D29A-A24C-82EA-58E912BB6B24}" type="datetimeFigureOut">
              <a:rPr lang="en-US" smtClean="0"/>
              <a:t>2/8/21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78F4D-62F5-C442-8D59-3C1900AAE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F58988-664E-B446-B315-8BE40269B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3902C-67D3-914A-A5BD-C5CC0AE08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356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1696A4-0742-B04C-887D-65ACDBC760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4551822-AED8-7943-AB37-52E1D5DCC7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6BB756-7BD0-2A47-9E9B-19ABCC9EB2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9DA05B-83D8-0145-A5C2-D475E2C23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609DB-D29A-A24C-82EA-58E912BB6B24}" type="datetimeFigureOut">
              <a:rPr lang="en-US" smtClean="0"/>
              <a:t>2/8/21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2ED898-C705-F04C-BEE5-22895CC6F2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231E07-E627-0C4D-BA39-2DF0C44992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3902C-67D3-914A-A5BD-C5CC0AE08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4536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517E392-3A65-0A4F-8318-89043F02CE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2392AB-DE16-A242-87EB-09577113BE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334574-DCE7-B844-8D71-7B88B8DB4C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0609DB-D29A-A24C-82EA-58E912BB6B24}" type="datetimeFigureOut">
              <a:rPr lang="en-US" smtClean="0"/>
              <a:t>2/8/21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472FBD-7C3C-2447-841F-317509258B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BB3F1D-AD95-9246-B209-5761F29691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D3902C-67D3-914A-A5BD-C5CC0AE08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262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s://jasoneckert.net/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263815-4002-8C48-8FC3-F86C6105DF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8227" y="1122363"/>
            <a:ext cx="9939130" cy="2387600"/>
          </a:xfrm>
        </p:spPr>
        <p:txBody>
          <a:bodyPr>
            <a:normAutofit fontScale="90000"/>
          </a:bodyPr>
          <a:lstStyle/>
          <a:p>
            <a:r>
              <a:rPr lang="en-US" dirty="0"/>
              <a:t>A somewhat gentle introduction to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0C7643-A7BF-2B4E-8BE1-DDDF324CDE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34678"/>
            <a:ext cx="9144000" cy="1123121"/>
          </a:xfrm>
        </p:spPr>
        <p:txBody>
          <a:bodyPr/>
          <a:lstStyle/>
          <a:p>
            <a:r>
              <a:rPr lang="en-US" dirty="0"/>
              <a:t>Jason W. Eckert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2F5CE2-24FB-B340-A187-7836BB6DCB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0974" y="2316163"/>
            <a:ext cx="5181600" cy="157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5425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4371A6-BF8B-8144-924E-FE3DF6D47B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2729" y="632012"/>
            <a:ext cx="11591365" cy="5967571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en-CA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[</a:t>
            </a:r>
            <a:r>
              <a:rPr lang="en-CA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root@server</a:t>
            </a:r>
            <a:r>
              <a:rPr lang="en-CA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~]# </a:t>
            </a:r>
            <a:r>
              <a:rPr lang="en-CA" sz="1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wg</a:t>
            </a:r>
            <a:endParaRPr lang="en-CA" sz="18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457200" lvl="1" indent="0">
              <a:buNone/>
            </a:pPr>
            <a:r>
              <a:rPr lang="en-CA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interface: wg0</a:t>
            </a:r>
          </a:p>
          <a:p>
            <a:pPr marL="457200" lvl="1" indent="0">
              <a:buNone/>
            </a:pPr>
            <a:r>
              <a:rPr lang="en-CA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  public key: cjmyZf4c+6U3pD2QT+6Bxkjj9qzU8EePjc8dSeuXvWs=</a:t>
            </a:r>
          </a:p>
          <a:p>
            <a:pPr marL="457200" lvl="1" indent="0">
              <a:buNone/>
            </a:pPr>
            <a:r>
              <a:rPr lang="en-CA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  private key: (hidden)</a:t>
            </a:r>
          </a:p>
          <a:p>
            <a:pPr marL="457200" lvl="1" indent="0">
              <a:buNone/>
            </a:pPr>
            <a:r>
              <a:rPr lang="en-CA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  listening port: 55192</a:t>
            </a:r>
          </a:p>
          <a:p>
            <a:pPr marL="457200" lvl="1" indent="0">
              <a:buNone/>
            </a:pPr>
            <a:r>
              <a:rPr lang="en-CA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peer: 8pfWwwPK8R+Qe/fuN5FZ0P2ddngWd8s79sOQw5Q7SXE=</a:t>
            </a:r>
          </a:p>
          <a:p>
            <a:pPr marL="457200" lvl="1" indent="0">
              <a:buNone/>
            </a:pPr>
            <a:r>
              <a:rPr lang="en-CA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  endpoint: 192.168.1.107:51423</a:t>
            </a:r>
          </a:p>
          <a:p>
            <a:pPr marL="457200" lvl="1" indent="0">
              <a:buNone/>
            </a:pPr>
            <a:r>
              <a:rPr lang="en-CA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  allowed </a:t>
            </a:r>
            <a:r>
              <a:rPr lang="en-CA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ips</a:t>
            </a:r>
            <a:r>
              <a:rPr lang="en-CA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: 172.16.0.0/16</a:t>
            </a:r>
          </a:p>
          <a:p>
            <a:pPr marL="457200" lvl="1" indent="0">
              <a:buNone/>
            </a:pPr>
            <a:r>
              <a:rPr lang="en-CA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  latest handshake: 27 seconds ago</a:t>
            </a:r>
          </a:p>
          <a:p>
            <a:pPr marL="457200" lvl="1" indent="0">
              <a:buNone/>
            </a:pPr>
            <a:r>
              <a:rPr lang="en-CA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  transfer: 7.01 KiB received, 11.39 KiB sent</a:t>
            </a:r>
            <a:endParaRPr lang="en-CA" sz="2400" dirty="0"/>
          </a:p>
          <a:p>
            <a:pPr marL="914400" lvl="2" indent="0">
              <a:buNone/>
            </a:pPr>
            <a:endParaRPr lang="en-CA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6C847E-ABEC-3F40-8544-DC5ADDA92E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2776" y="4480105"/>
            <a:ext cx="4769224" cy="2377894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962393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3F741D-A2E9-024B-B2CA-A9A33355ED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A70001"/>
                </a:solidFill>
              </a:rPr>
              <a:t>Making </a:t>
            </a:r>
            <a:r>
              <a:rPr lang="en-US" dirty="0" err="1">
                <a:solidFill>
                  <a:srgbClr val="A70001"/>
                </a:solidFill>
              </a:rPr>
              <a:t>WireGuard</a:t>
            </a:r>
            <a:r>
              <a:rPr lang="en-US" dirty="0">
                <a:solidFill>
                  <a:srgbClr val="A70001"/>
                </a:solidFill>
              </a:rPr>
              <a:t> configuration persistent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4371A6-BF8B-8144-924E-FE3DF6D47B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690688"/>
            <a:ext cx="11143129" cy="4824411"/>
          </a:xfrm>
        </p:spPr>
        <p:txBody>
          <a:bodyPr>
            <a:normAutofit/>
          </a:bodyPr>
          <a:lstStyle/>
          <a:p>
            <a:r>
              <a:rPr lang="en-US" dirty="0"/>
              <a:t>Method 1: Write a </a:t>
            </a:r>
            <a:r>
              <a:rPr lang="en-US" dirty="0">
                <a:solidFill>
                  <a:srgbClr val="A70001"/>
                </a:solidFill>
              </a:rPr>
              <a:t>shell script</a:t>
            </a:r>
            <a:r>
              <a:rPr lang="en-US" dirty="0"/>
              <a:t>:</a:t>
            </a:r>
          </a:p>
          <a:p>
            <a:pPr marL="457200" lvl="1" indent="0">
              <a:buNone/>
            </a:pPr>
            <a:endParaRPr lang="en-CA" sz="1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457200" lvl="1" indent="0">
              <a:buNone/>
            </a:pPr>
            <a:r>
              <a:rPr lang="en-CA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[</a:t>
            </a:r>
            <a:r>
              <a:rPr lang="en-CA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root@client</a:t>
            </a:r>
            <a:r>
              <a:rPr lang="en-CA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~]# </a:t>
            </a:r>
            <a:r>
              <a:rPr lang="en-CA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cat </a:t>
            </a:r>
            <a:r>
              <a:rPr lang="en-CA" sz="1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wireguard-client.sh</a:t>
            </a:r>
            <a:r>
              <a:rPr lang="en-CA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pPr marL="457200" lvl="1" indent="0">
              <a:buNone/>
            </a:pPr>
            <a:r>
              <a:rPr lang="en-CA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#!/bin/bash</a:t>
            </a:r>
          </a:p>
          <a:p>
            <a:pPr marL="457200" lvl="1" indent="0">
              <a:buNone/>
            </a:pPr>
            <a:r>
              <a:rPr lang="en-CA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ip</a:t>
            </a:r>
            <a:r>
              <a:rPr lang="en-CA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link add wg0 type </a:t>
            </a:r>
            <a:r>
              <a:rPr lang="en-CA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wireguard</a:t>
            </a:r>
            <a:endParaRPr lang="en-CA" sz="1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457200" lvl="1" indent="0">
              <a:buNone/>
            </a:pPr>
            <a:r>
              <a:rPr lang="en-CA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ip</a:t>
            </a:r>
            <a:r>
              <a:rPr lang="en-CA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CA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addr</a:t>
            </a:r>
            <a:r>
              <a:rPr lang="en-CA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add 172.16.0.1/16 dev wg0</a:t>
            </a:r>
          </a:p>
          <a:p>
            <a:pPr marL="457200" lvl="1" indent="0">
              <a:buNone/>
            </a:pPr>
            <a:r>
              <a:rPr lang="en-CA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wg</a:t>
            </a:r>
            <a:r>
              <a:rPr lang="en-CA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set wg0 private-key ./</a:t>
            </a:r>
            <a:r>
              <a:rPr lang="en-CA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privatekey</a:t>
            </a:r>
            <a:r>
              <a:rPr lang="en-CA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listen-port 55123</a:t>
            </a:r>
          </a:p>
          <a:p>
            <a:pPr marL="457200" lvl="1" indent="0">
              <a:buNone/>
            </a:pPr>
            <a:r>
              <a:rPr lang="en-CA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ip</a:t>
            </a:r>
            <a:r>
              <a:rPr lang="en-CA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link set wg0 up</a:t>
            </a:r>
          </a:p>
          <a:p>
            <a:pPr marL="457200" lvl="1" indent="0">
              <a:buNone/>
            </a:pPr>
            <a:r>
              <a:rPr lang="en-CA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wg</a:t>
            </a:r>
            <a:r>
              <a:rPr lang="en-CA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set wg0 peer cjmyZf4c+6U3pD2QT+6Bxkjj9qzU8EePjc8dSeuXvWs= allowed-</a:t>
            </a:r>
            <a:r>
              <a:rPr lang="en-CA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ips</a:t>
            </a:r>
            <a:r>
              <a:rPr lang="en-CA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172.16.0.0/16 endpoint 192.168.1.106:55234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6568763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4371A6-BF8B-8144-924E-FE3DF6D47B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787400"/>
            <a:ext cx="11143129" cy="5727699"/>
          </a:xfrm>
        </p:spPr>
        <p:txBody>
          <a:bodyPr>
            <a:normAutofit/>
          </a:bodyPr>
          <a:lstStyle/>
          <a:p>
            <a:r>
              <a:rPr lang="en-US" dirty="0"/>
              <a:t>Method 2: Use </a:t>
            </a:r>
            <a:r>
              <a:rPr lang="en-US" dirty="0">
                <a:solidFill>
                  <a:srgbClr val="A70001"/>
                </a:solidFill>
              </a:rPr>
              <a:t>/</a:t>
            </a:r>
            <a:r>
              <a:rPr lang="en-US" dirty="0" err="1">
                <a:solidFill>
                  <a:srgbClr val="A70001"/>
                </a:solidFill>
              </a:rPr>
              <a:t>etc</a:t>
            </a:r>
            <a:r>
              <a:rPr lang="en-US" dirty="0">
                <a:solidFill>
                  <a:srgbClr val="A70001"/>
                </a:solidFill>
              </a:rPr>
              <a:t>/</a:t>
            </a:r>
            <a:r>
              <a:rPr lang="en-US" dirty="0" err="1">
                <a:solidFill>
                  <a:srgbClr val="A70001"/>
                </a:solidFill>
              </a:rPr>
              <a:t>wireguard</a:t>
            </a:r>
            <a:r>
              <a:rPr lang="en-US" dirty="0">
                <a:solidFill>
                  <a:srgbClr val="A70001"/>
                </a:solidFill>
              </a:rPr>
              <a:t>/wg0.conf</a:t>
            </a:r>
            <a:r>
              <a:rPr lang="en-US" dirty="0"/>
              <a:t>:</a:t>
            </a:r>
          </a:p>
          <a:p>
            <a:pPr marL="457200" lvl="1" indent="0">
              <a:buNone/>
            </a:pPr>
            <a:endParaRPr lang="en-CA" sz="1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457200" lvl="1" indent="0">
              <a:buNone/>
            </a:pPr>
            <a:r>
              <a:rPr lang="en-CA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[</a:t>
            </a:r>
            <a:r>
              <a:rPr lang="en-CA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root@client</a:t>
            </a:r>
            <a:r>
              <a:rPr lang="en-CA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~]# </a:t>
            </a:r>
            <a:r>
              <a:rPr lang="en-CA" sz="1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wg</a:t>
            </a:r>
            <a:r>
              <a:rPr lang="en-CA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CA" sz="1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showconf</a:t>
            </a:r>
            <a:r>
              <a:rPr lang="en-CA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 wg0 &gt; /</a:t>
            </a:r>
            <a:r>
              <a:rPr lang="en-CA" sz="1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etc</a:t>
            </a:r>
            <a:r>
              <a:rPr lang="en-CA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CA" sz="1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wireguard</a:t>
            </a:r>
            <a:r>
              <a:rPr lang="en-CA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/wg0.conf</a:t>
            </a:r>
          </a:p>
          <a:p>
            <a:pPr marL="457200" lvl="1" indent="0">
              <a:buNone/>
            </a:pPr>
            <a:r>
              <a:rPr lang="en-CA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[</a:t>
            </a:r>
            <a:r>
              <a:rPr lang="en-CA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root@client</a:t>
            </a:r>
            <a:r>
              <a:rPr lang="en-CA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~]# </a:t>
            </a:r>
            <a:r>
              <a:rPr lang="en-CA" sz="1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chmod</a:t>
            </a:r>
            <a:r>
              <a:rPr lang="en-CA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 600 /</a:t>
            </a:r>
            <a:r>
              <a:rPr lang="en-CA" sz="1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etc</a:t>
            </a:r>
            <a:r>
              <a:rPr lang="en-CA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CA" sz="1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wireguard</a:t>
            </a:r>
            <a:r>
              <a:rPr lang="en-CA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/wg0.conf</a:t>
            </a:r>
            <a:endParaRPr lang="en-CA" sz="1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457200" lvl="1" indent="0">
              <a:buNone/>
            </a:pPr>
            <a:r>
              <a:rPr lang="en-CA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[</a:t>
            </a:r>
            <a:r>
              <a:rPr lang="en-CA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root@client</a:t>
            </a:r>
            <a:r>
              <a:rPr lang="en-CA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~]# </a:t>
            </a:r>
            <a:r>
              <a:rPr lang="en-CA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cat /</a:t>
            </a:r>
            <a:r>
              <a:rPr lang="en-CA" sz="1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etc</a:t>
            </a:r>
            <a:r>
              <a:rPr lang="en-CA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CA" sz="1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wireguard</a:t>
            </a:r>
            <a:r>
              <a:rPr lang="en-CA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/wg0.conf</a:t>
            </a:r>
          </a:p>
          <a:p>
            <a:pPr marL="457200" lvl="1" indent="0">
              <a:buNone/>
            </a:pPr>
            <a:r>
              <a:rPr lang="en-CA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 [Interface]</a:t>
            </a:r>
          </a:p>
          <a:p>
            <a:pPr marL="457200" lvl="1" indent="0">
              <a:buNone/>
            </a:pPr>
            <a:r>
              <a:rPr lang="en-CA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 Address = 172.16.0.1/16</a:t>
            </a:r>
          </a:p>
          <a:p>
            <a:pPr marL="457200" lvl="1" indent="0">
              <a:buNone/>
            </a:pPr>
            <a:r>
              <a:rPr lang="en-CA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CA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ListenPort</a:t>
            </a:r>
            <a:r>
              <a:rPr lang="en-CA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= 55123</a:t>
            </a:r>
          </a:p>
          <a:p>
            <a:pPr marL="457200" lvl="1" indent="0">
              <a:buNone/>
            </a:pPr>
            <a:r>
              <a:rPr lang="en-CA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CA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PrivateKey</a:t>
            </a:r>
            <a:r>
              <a:rPr lang="en-CA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= 0EQpGsSfGwVRdxcCywG2ymnLG7mjmv+rB02UodcH10k=</a:t>
            </a:r>
          </a:p>
          <a:p>
            <a:pPr marL="457200" lvl="1" indent="0">
              <a:buNone/>
            </a:pPr>
            <a:endParaRPr lang="en-CA" sz="1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457200" lvl="1" indent="0">
              <a:buNone/>
            </a:pPr>
            <a:r>
              <a:rPr lang="en-CA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 [Peer]</a:t>
            </a:r>
          </a:p>
          <a:p>
            <a:pPr marL="457200" lvl="1" indent="0">
              <a:buNone/>
            </a:pPr>
            <a:r>
              <a:rPr lang="en-CA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CA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PublicKey</a:t>
            </a:r>
            <a:r>
              <a:rPr lang="en-CA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= cjmyZf4c+6U3pD2QT+6Bxkjj9qzU8EePjc8dSeuXvWs=</a:t>
            </a:r>
          </a:p>
          <a:p>
            <a:pPr marL="457200" lvl="1" indent="0">
              <a:buNone/>
            </a:pPr>
            <a:r>
              <a:rPr lang="en-CA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CA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AllowedIPs</a:t>
            </a:r>
            <a:r>
              <a:rPr lang="en-CA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= 172.16.0.0/16</a:t>
            </a:r>
          </a:p>
          <a:p>
            <a:pPr marL="457200" lvl="1" indent="0">
              <a:buNone/>
            </a:pPr>
            <a:r>
              <a:rPr lang="en-CA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 Endpoint = 192.168.1.106:55234</a:t>
            </a:r>
          </a:p>
          <a:p>
            <a:pPr marL="457200" lvl="1" indent="0">
              <a:buNone/>
            </a:pPr>
            <a:endParaRPr lang="en-CA" sz="1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457200" lvl="1" indent="0">
              <a:buNone/>
            </a:pPr>
            <a:r>
              <a:rPr lang="en-CA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[</a:t>
            </a:r>
            <a:r>
              <a:rPr lang="en-CA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root@client</a:t>
            </a:r>
            <a:r>
              <a:rPr lang="en-CA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~]# </a:t>
            </a:r>
            <a:r>
              <a:rPr lang="en-CA" sz="1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wg</a:t>
            </a:r>
            <a:r>
              <a:rPr lang="en-CA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-quick up wg0</a:t>
            </a:r>
          </a:p>
          <a:p>
            <a:pPr marL="457200" lvl="1" indent="0">
              <a:buNone/>
            </a:pPr>
            <a:r>
              <a:rPr lang="en-CA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[</a:t>
            </a:r>
            <a:r>
              <a:rPr lang="en-CA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root@client</a:t>
            </a:r>
            <a:r>
              <a:rPr lang="en-CA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~]# </a:t>
            </a:r>
            <a:r>
              <a:rPr lang="en-CA" sz="1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systemctl</a:t>
            </a:r>
            <a:r>
              <a:rPr lang="en-CA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 enable wg-quick@wg0.service</a:t>
            </a:r>
          </a:p>
          <a:p>
            <a:pPr marL="457200" lvl="1" indent="0">
              <a:buNone/>
            </a:pP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3859149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3F741D-A2E9-024B-B2CA-A9A33355ED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A70001"/>
                </a:solidFill>
              </a:rPr>
              <a:t>Using </a:t>
            </a:r>
            <a:r>
              <a:rPr lang="en-US" dirty="0" err="1">
                <a:solidFill>
                  <a:srgbClr val="A70001"/>
                </a:solidFill>
              </a:rPr>
              <a:t>WireGuard</a:t>
            </a:r>
            <a:r>
              <a:rPr lang="en-US" dirty="0">
                <a:solidFill>
                  <a:srgbClr val="A70001"/>
                </a:solidFill>
              </a:rPr>
              <a:t> to access a remote network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9B53387-ABD3-A44F-BBCC-87DBEF749B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9900" y="1345654"/>
            <a:ext cx="8367160" cy="5512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6870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4371A6-BF8B-8144-924E-FE3DF6D47B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304801"/>
            <a:ext cx="11295528" cy="596900"/>
          </a:xfrm>
        </p:spPr>
        <p:txBody>
          <a:bodyPr>
            <a:normAutofit/>
          </a:bodyPr>
          <a:lstStyle/>
          <a:p>
            <a:r>
              <a:rPr lang="en-US" dirty="0"/>
              <a:t>Method 1: </a:t>
            </a:r>
            <a:r>
              <a:rPr lang="en-US" dirty="0" err="1"/>
              <a:t>WireGuard</a:t>
            </a:r>
            <a:r>
              <a:rPr lang="en-US" dirty="0"/>
              <a:t> server </a:t>
            </a:r>
            <a:r>
              <a:rPr lang="en-US" dirty="0">
                <a:solidFill>
                  <a:srgbClr val="A70001"/>
                </a:solidFill>
              </a:rPr>
              <a:t>behind a NGFW</a:t>
            </a:r>
          </a:p>
          <a:p>
            <a:pPr marL="457200" lvl="1" indent="0">
              <a:buNone/>
            </a:pPr>
            <a:endParaRPr lang="en-CA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92B41B3-F977-B742-A41E-20660FA495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5462" y="901701"/>
            <a:ext cx="9012904" cy="5956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6662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4371A6-BF8B-8144-924E-FE3DF6D47B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635000"/>
            <a:ext cx="12191999" cy="6223000"/>
          </a:xfrm>
        </p:spPr>
        <p:txBody>
          <a:bodyPr>
            <a:noAutofit/>
          </a:bodyPr>
          <a:lstStyle/>
          <a:p>
            <a:pPr marL="457200" lvl="1" indent="0">
              <a:buNone/>
            </a:pPr>
            <a:r>
              <a:rPr lang="en-CA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[</a:t>
            </a:r>
            <a:r>
              <a:rPr lang="en-CA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root@client</a:t>
            </a:r>
            <a:r>
              <a:rPr lang="en-CA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~]# </a:t>
            </a:r>
            <a:r>
              <a:rPr lang="en-CA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cat /</a:t>
            </a:r>
            <a:r>
              <a:rPr lang="en-CA" sz="1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etc</a:t>
            </a:r>
            <a:r>
              <a:rPr lang="en-CA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CA" sz="1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wireguard</a:t>
            </a:r>
            <a:r>
              <a:rPr lang="en-CA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/wg0.conf</a:t>
            </a:r>
          </a:p>
          <a:p>
            <a:pPr marL="457200" lvl="1" indent="0">
              <a:buNone/>
            </a:pPr>
            <a:r>
              <a:rPr lang="en-CA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 [Interface]</a:t>
            </a:r>
          </a:p>
          <a:p>
            <a:pPr marL="457200" lvl="1" indent="0">
              <a:buNone/>
            </a:pPr>
            <a:r>
              <a:rPr lang="en-CA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CA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PrivateKey</a:t>
            </a:r>
            <a:r>
              <a:rPr lang="en-CA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= 0EQpGsSfGwVRdxcCywG2ymnLG7mjmv+rB02UodcH10k=</a:t>
            </a:r>
          </a:p>
          <a:p>
            <a:pPr marL="457200" lvl="1" indent="0">
              <a:buNone/>
            </a:pPr>
            <a:r>
              <a:rPr lang="en-CA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 Address = 172.16.0.1/16</a:t>
            </a:r>
          </a:p>
          <a:p>
            <a:pPr marL="457200" lvl="1" indent="0">
              <a:buNone/>
            </a:pPr>
            <a:r>
              <a:rPr lang="en-CA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 DNS = 1.1.1.1   #By specifying DNS here, name resolution is faster</a:t>
            </a:r>
          </a:p>
          <a:p>
            <a:pPr marL="457200" lvl="1" indent="0">
              <a:buNone/>
            </a:pPr>
            <a:r>
              <a:rPr lang="en-CA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 #No </a:t>
            </a:r>
            <a:r>
              <a:rPr lang="en-CA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ListenPort</a:t>
            </a:r>
            <a:r>
              <a:rPr lang="en-CA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needed!</a:t>
            </a:r>
          </a:p>
          <a:p>
            <a:pPr marL="457200" lvl="1" indent="0">
              <a:buNone/>
            </a:pPr>
            <a:endParaRPr lang="en-CA" sz="1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457200" lvl="1" indent="0">
              <a:buNone/>
            </a:pPr>
            <a:r>
              <a:rPr lang="en-CA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 [Peer]</a:t>
            </a:r>
          </a:p>
          <a:p>
            <a:pPr marL="457200" lvl="1" indent="0">
              <a:buNone/>
            </a:pPr>
            <a:r>
              <a:rPr lang="en-CA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CA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PublicKey</a:t>
            </a:r>
            <a:r>
              <a:rPr lang="en-CA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= cjmyZf4c+6U3pD2QT+6Bxkjj9qzU8EePjc8dSeuXvWs=</a:t>
            </a:r>
          </a:p>
          <a:p>
            <a:pPr marL="457200" lvl="1" indent="0">
              <a:buNone/>
            </a:pPr>
            <a:r>
              <a:rPr lang="en-CA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CA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AllowedIPs</a:t>
            </a:r>
            <a:r>
              <a:rPr lang="en-CA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= 0.0.0.0/0   #This forwards all traffic to the </a:t>
            </a:r>
            <a:r>
              <a:rPr lang="en-CA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WireGuard</a:t>
            </a:r>
            <a:r>
              <a:rPr lang="en-CA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server</a:t>
            </a:r>
          </a:p>
          <a:p>
            <a:pPr marL="457200" lvl="1" indent="0">
              <a:buNone/>
            </a:pPr>
            <a:r>
              <a:rPr lang="en-CA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 Endpoint = publicIP:55234</a:t>
            </a:r>
          </a:p>
          <a:p>
            <a:pPr marL="457200" lvl="1" indent="0">
              <a:buNone/>
            </a:pPr>
            <a:endParaRPr lang="en-CA" sz="1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457200" lvl="1" indent="0">
              <a:buNone/>
            </a:pPr>
            <a:endParaRPr lang="en-CA" sz="1600" dirty="0"/>
          </a:p>
        </p:txBody>
      </p:sp>
    </p:spTree>
    <p:extLst>
      <p:ext uri="{BB962C8B-B14F-4D97-AF65-F5344CB8AC3E}">
        <p14:creationId xmlns:p14="http://schemas.microsoft.com/office/powerpoint/2010/main" val="32435123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4371A6-BF8B-8144-924E-FE3DF6D47B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635000"/>
            <a:ext cx="12191999" cy="6223000"/>
          </a:xfrm>
        </p:spPr>
        <p:txBody>
          <a:bodyPr>
            <a:noAutofit/>
          </a:bodyPr>
          <a:lstStyle/>
          <a:p>
            <a:pPr marL="457200" lvl="1" indent="0">
              <a:buNone/>
            </a:pPr>
            <a:r>
              <a:rPr lang="en-CA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[</a:t>
            </a:r>
            <a:r>
              <a:rPr lang="en-CA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root@server</a:t>
            </a:r>
            <a:r>
              <a:rPr lang="en-CA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~]# </a:t>
            </a:r>
            <a:r>
              <a:rPr lang="en-CA" sz="1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sysctl</a:t>
            </a:r>
            <a:r>
              <a:rPr lang="en-CA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 -w net.ipv4.ip_forward=1 &gt;&gt; /</a:t>
            </a:r>
            <a:r>
              <a:rPr lang="en-CA" sz="1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etc</a:t>
            </a:r>
            <a:r>
              <a:rPr lang="en-CA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CA" sz="1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sysctl.conf</a:t>
            </a:r>
            <a:endParaRPr lang="en-CA" sz="18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457200" lvl="1" indent="0">
              <a:buNone/>
            </a:pPr>
            <a:endParaRPr lang="en-CA" sz="1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457200" lvl="1" indent="0">
              <a:buNone/>
            </a:pPr>
            <a:r>
              <a:rPr lang="en-CA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[</a:t>
            </a:r>
            <a:r>
              <a:rPr lang="en-CA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root@server</a:t>
            </a:r>
            <a:r>
              <a:rPr lang="en-CA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~]# </a:t>
            </a:r>
            <a:r>
              <a:rPr lang="en-CA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cat /</a:t>
            </a:r>
            <a:r>
              <a:rPr lang="en-CA" sz="1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etc</a:t>
            </a:r>
            <a:r>
              <a:rPr lang="en-CA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CA" sz="1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wireguard</a:t>
            </a:r>
            <a:r>
              <a:rPr lang="en-CA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/wg0.conf</a:t>
            </a:r>
          </a:p>
          <a:p>
            <a:pPr marL="457200" lvl="1" indent="0">
              <a:buNone/>
            </a:pPr>
            <a:r>
              <a:rPr lang="en-CA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 [Interface]</a:t>
            </a:r>
          </a:p>
          <a:p>
            <a:pPr marL="457200" lvl="1" indent="0">
              <a:buNone/>
            </a:pPr>
            <a:r>
              <a:rPr lang="en-CA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CA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PrivateKey</a:t>
            </a:r>
            <a:r>
              <a:rPr lang="en-CA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= +FqYdSx+rIg2gwwyd3hCfap/1Vz3z2UuRZCPKKwMaXw=</a:t>
            </a:r>
          </a:p>
          <a:p>
            <a:pPr marL="457200" lvl="1" indent="0">
              <a:buNone/>
            </a:pPr>
            <a:r>
              <a:rPr lang="en-CA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 Address = 172.16.0.99/16</a:t>
            </a:r>
          </a:p>
          <a:p>
            <a:pPr marL="457200" lvl="1" indent="0">
              <a:buNone/>
            </a:pPr>
            <a:r>
              <a:rPr lang="en-CA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CA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ListenPort</a:t>
            </a:r>
            <a:r>
              <a:rPr lang="en-CA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= 55234</a:t>
            </a:r>
          </a:p>
          <a:p>
            <a:pPr marL="457200" lvl="1" indent="0">
              <a:buNone/>
            </a:pPr>
            <a:r>
              <a:rPr lang="en-CA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 PostUp = iptables -A FORWARD -</a:t>
            </a:r>
            <a:r>
              <a:rPr lang="en-CA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CA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wg0 -j ACCEPT; iptables -t </a:t>
            </a:r>
            <a:r>
              <a:rPr lang="en-CA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nat</a:t>
            </a:r>
            <a:r>
              <a:rPr lang="en-CA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-A POSTROUTING \</a:t>
            </a:r>
          </a:p>
          <a:p>
            <a:pPr marL="457200" lvl="1" indent="0">
              <a:buNone/>
            </a:pPr>
            <a:r>
              <a:rPr lang="en-CA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		-o eth0 -j MASQUERADE</a:t>
            </a:r>
          </a:p>
          <a:p>
            <a:pPr marL="457200" lvl="1" indent="0">
              <a:buNone/>
            </a:pPr>
            <a:r>
              <a:rPr lang="en-CA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CA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PostDown</a:t>
            </a:r>
            <a:r>
              <a:rPr lang="en-CA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= iptables -D FORWARD -</a:t>
            </a:r>
            <a:r>
              <a:rPr lang="en-CA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CA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wg0 -j ACCEPT; iptables -t </a:t>
            </a:r>
            <a:r>
              <a:rPr lang="en-CA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nat</a:t>
            </a:r>
            <a:r>
              <a:rPr lang="en-CA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-D POSTROUTING \</a:t>
            </a:r>
          </a:p>
          <a:p>
            <a:pPr marL="457200" lvl="1" indent="0">
              <a:buNone/>
            </a:pPr>
            <a:r>
              <a:rPr lang="en-CA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		-o eth0 -j MASQUERADE</a:t>
            </a:r>
          </a:p>
          <a:p>
            <a:pPr marL="457200" lvl="1" indent="0">
              <a:buNone/>
            </a:pPr>
            <a:r>
              <a:rPr lang="en-CA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</a:p>
          <a:p>
            <a:pPr marL="457200" lvl="1" indent="0">
              <a:buNone/>
            </a:pPr>
            <a:r>
              <a:rPr lang="en-CA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 [Peer]</a:t>
            </a:r>
          </a:p>
          <a:p>
            <a:pPr marL="457200" lvl="1" indent="0">
              <a:buNone/>
            </a:pPr>
            <a:r>
              <a:rPr lang="en-CA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CA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PublicKey</a:t>
            </a:r>
            <a:r>
              <a:rPr lang="en-CA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= 8pfWwwPK8R+Qe/fuN5FZ0P2ddngWd8s79sOQw5Q7SXE=</a:t>
            </a:r>
          </a:p>
          <a:p>
            <a:pPr marL="457200" lvl="1" indent="0">
              <a:buNone/>
            </a:pPr>
            <a:r>
              <a:rPr lang="en-CA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CA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AllowedIPs</a:t>
            </a:r>
            <a:r>
              <a:rPr lang="en-CA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= 172.16.0.0/16</a:t>
            </a:r>
          </a:p>
          <a:p>
            <a:pPr marL="457200" lvl="1" indent="0">
              <a:buNone/>
            </a:pPr>
            <a:r>
              <a:rPr lang="en-CA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 #No Endpoint needed!</a:t>
            </a:r>
            <a:endParaRPr lang="en-CA" sz="1800" dirty="0"/>
          </a:p>
        </p:txBody>
      </p:sp>
    </p:spTree>
    <p:extLst>
      <p:ext uri="{BB962C8B-B14F-4D97-AF65-F5344CB8AC3E}">
        <p14:creationId xmlns:p14="http://schemas.microsoft.com/office/powerpoint/2010/main" val="34228997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4371A6-BF8B-8144-924E-FE3DF6D47B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0401" y="304800"/>
            <a:ext cx="11531600" cy="596901"/>
          </a:xfrm>
        </p:spPr>
        <p:txBody>
          <a:bodyPr>
            <a:noAutofit/>
          </a:bodyPr>
          <a:lstStyle/>
          <a:p>
            <a:r>
              <a:rPr lang="en-US" dirty="0"/>
              <a:t>Method 2: </a:t>
            </a:r>
            <a:r>
              <a:rPr lang="en-US" dirty="0" err="1"/>
              <a:t>WireGuard</a:t>
            </a:r>
            <a:r>
              <a:rPr lang="en-US" dirty="0"/>
              <a:t> server connected to the </a:t>
            </a:r>
            <a:r>
              <a:rPr lang="en-US" dirty="0" err="1">
                <a:solidFill>
                  <a:srgbClr val="A70001"/>
                </a:solidFill>
              </a:rPr>
              <a:t>demarc</a:t>
            </a:r>
            <a:endParaRPr lang="en-US" dirty="0">
              <a:solidFill>
                <a:srgbClr val="A7000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6C94161-7C99-6F41-843B-B853429C39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881221"/>
            <a:ext cx="9144000" cy="6013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8897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4371A6-BF8B-8144-924E-FE3DF6D47B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501" y="774700"/>
            <a:ext cx="11790828" cy="5740399"/>
          </a:xfrm>
        </p:spPr>
        <p:txBody>
          <a:bodyPr>
            <a:normAutofit/>
          </a:bodyPr>
          <a:lstStyle/>
          <a:p>
            <a:pPr lvl="1"/>
            <a:r>
              <a:rPr lang="en-CA" dirty="0"/>
              <a:t>Nearly all the configuration is identical, except:</a:t>
            </a:r>
          </a:p>
          <a:p>
            <a:pPr lvl="2"/>
            <a:r>
              <a:rPr lang="en-CA" sz="2200" dirty="0"/>
              <a:t>The client specifies the endpoint of the actual </a:t>
            </a:r>
            <a:r>
              <a:rPr lang="en-CA" sz="2200" dirty="0" err="1"/>
              <a:t>WireGuard</a:t>
            </a:r>
            <a:r>
              <a:rPr lang="en-CA" sz="2200" dirty="0"/>
              <a:t> server connected to the </a:t>
            </a:r>
            <a:r>
              <a:rPr lang="en-CA" sz="2200" dirty="0" err="1"/>
              <a:t>demarc</a:t>
            </a:r>
            <a:r>
              <a:rPr lang="en-CA" sz="2200" dirty="0"/>
              <a:t> (no need for port forwarding or reverse proxy on NGFW)</a:t>
            </a:r>
          </a:p>
          <a:p>
            <a:pPr lvl="2"/>
            <a:r>
              <a:rPr lang="en-CA" sz="2200" dirty="0"/>
              <a:t>You must specify the network interface that is connected to the DMZ when configuring IP masquerading on the server. If this network is eth1 (since eth0 is connected to the </a:t>
            </a:r>
            <a:r>
              <a:rPr lang="en-CA" sz="2200" dirty="0" err="1"/>
              <a:t>demarc</a:t>
            </a:r>
            <a:r>
              <a:rPr lang="en-CA" sz="2200" dirty="0"/>
              <a:t>), then:</a:t>
            </a:r>
          </a:p>
          <a:p>
            <a:pPr marL="457200" lvl="1" indent="0">
              <a:buNone/>
            </a:pPr>
            <a:endParaRPr lang="en-CA" sz="1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457200" lvl="1" indent="0">
              <a:buNone/>
            </a:pPr>
            <a:r>
              <a:rPr lang="en-CA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[</a:t>
            </a:r>
            <a:r>
              <a:rPr lang="en-CA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root@server</a:t>
            </a:r>
            <a:r>
              <a:rPr lang="en-CA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~]# </a:t>
            </a:r>
            <a:r>
              <a:rPr lang="en-CA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grep Post /</a:t>
            </a:r>
            <a:r>
              <a:rPr lang="en-CA" sz="1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etc</a:t>
            </a:r>
            <a:r>
              <a:rPr lang="en-CA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CA" sz="1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wireguard</a:t>
            </a:r>
            <a:r>
              <a:rPr lang="en-CA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/wg0.conf</a:t>
            </a:r>
          </a:p>
          <a:p>
            <a:pPr marL="457200" lvl="1" indent="0">
              <a:buNone/>
            </a:pPr>
            <a:r>
              <a:rPr lang="en-CA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PostUp = iptables -A FORWARD -</a:t>
            </a:r>
            <a:r>
              <a:rPr lang="en-CA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CA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wg0 -j ACCEPT; iptables -t </a:t>
            </a:r>
            <a:r>
              <a:rPr lang="en-CA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nat</a:t>
            </a:r>
            <a:r>
              <a:rPr lang="en-CA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-A POSTROUTING \</a:t>
            </a:r>
          </a:p>
          <a:p>
            <a:pPr marL="457200" lvl="1" indent="0">
              <a:buNone/>
            </a:pPr>
            <a:r>
              <a:rPr lang="en-CA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		-o </a:t>
            </a:r>
            <a:r>
              <a:rPr lang="en-CA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eth1</a:t>
            </a:r>
            <a:r>
              <a:rPr lang="en-CA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-j MASQUERADE</a:t>
            </a:r>
          </a:p>
          <a:p>
            <a:pPr marL="457200" lvl="1" indent="0">
              <a:buNone/>
            </a:pPr>
            <a:r>
              <a:rPr lang="en-CA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PostDown</a:t>
            </a:r>
            <a:r>
              <a:rPr lang="en-CA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= iptables -D FORWARD -</a:t>
            </a:r>
            <a:r>
              <a:rPr lang="en-CA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CA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wg0 -j ACCEPT; iptables -t </a:t>
            </a:r>
            <a:r>
              <a:rPr lang="en-CA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nat</a:t>
            </a:r>
            <a:r>
              <a:rPr lang="en-CA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-D POSTROUTING \</a:t>
            </a:r>
          </a:p>
          <a:p>
            <a:pPr marL="457200" lvl="1" indent="0">
              <a:buNone/>
            </a:pPr>
            <a:r>
              <a:rPr lang="en-CA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		-o </a:t>
            </a:r>
            <a:r>
              <a:rPr lang="en-CA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eth1</a:t>
            </a:r>
            <a:r>
              <a:rPr lang="en-CA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-j MASQUERADE</a:t>
            </a:r>
          </a:p>
          <a:p>
            <a:pPr marL="457200" lvl="1" indent="0">
              <a:buNone/>
            </a:pP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3373925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3F741D-A2E9-024B-B2CA-A9A33355ED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A70001"/>
                </a:solidFill>
              </a:rPr>
              <a:t>Using </a:t>
            </a:r>
            <a:r>
              <a:rPr lang="en-US" dirty="0" err="1">
                <a:solidFill>
                  <a:srgbClr val="A70001"/>
                </a:solidFill>
              </a:rPr>
              <a:t>WireGuard</a:t>
            </a:r>
            <a:r>
              <a:rPr lang="en-US" dirty="0">
                <a:solidFill>
                  <a:srgbClr val="A70001"/>
                </a:solidFill>
              </a:rPr>
              <a:t> to secure traffic between </a:t>
            </a:r>
            <a:br>
              <a:rPr lang="en-US" dirty="0">
                <a:solidFill>
                  <a:srgbClr val="A70001"/>
                </a:solidFill>
              </a:rPr>
            </a:br>
            <a:r>
              <a:rPr lang="en-US" dirty="0">
                <a:solidFill>
                  <a:srgbClr val="A70001"/>
                </a:solidFill>
              </a:rPr>
              <a:t>2+ networks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CC6F22-FF03-3E47-9E95-E5C32B7277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617124"/>
            <a:ext cx="10515600" cy="5240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1553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3F741D-A2E9-024B-B2CA-A9A33355ED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A70001"/>
                </a:solidFill>
              </a:rPr>
              <a:t>The what and why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4371A6-BF8B-8144-924E-FE3DF6D47B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770704" cy="4908895"/>
          </a:xfrm>
        </p:spPr>
        <p:txBody>
          <a:bodyPr>
            <a:normAutofit/>
          </a:bodyPr>
          <a:lstStyle/>
          <a:p>
            <a:r>
              <a:rPr lang="en-US" dirty="0"/>
              <a:t>Relatively new VPN technology (i.e. not as mature as OpenVPN) </a:t>
            </a:r>
          </a:p>
          <a:p>
            <a:pPr lvl="1"/>
            <a:r>
              <a:rPr lang="en-US" dirty="0"/>
              <a:t>Cross platform: Linux, BSD, Windows, Android, iOS, macOS</a:t>
            </a:r>
          </a:p>
          <a:p>
            <a:pPr lvl="1"/>
            <a:r>
              <a:rPr lang="en-US" dirty="0"/>
              <a:t>Implemented in kernel space on Linux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High performance &amp; strong crypto</a:t>
            </a:r>
          </a:p>
          <a:p>
            <a:pPr lvl="1"/>
            <a:r>
              <a:rPr lang="en-CA" dirty="0"/>
              <a:t>ChaCha20 &amp; Curve25519</a:t>
            </a:r>
          </a:p>
          <a:p>
            <a:pPr lvl="1"/>
            <a:r>
              <a:rPr lang="en-CA" dirty="0"/>
              <a:t>Built-in protection for impersonation &amp; crypto attacks</a:t>
            </a:r>
          </a:p>
          <a:p>
            <a:pPr marL="457200" lvl="1" indent="0">
              <a:buNone/>
            </a:pPr>
            <a:endParaRPr lang="en-CA" dirty="0"/>
          </a:p>
          <a:p>
            <a:r>
              <a:rPr lang="en-CA" dirty="0"/>
              <a:t>Simple structure</a:t>
            </a:r>
          </a:p>
          <a:p>
            <a:pPr lvl="1"/>
            <a:r>
              <a:rPr lang="en-CA" dirty="0"/>
              <a:t>No built-in authentication overhead (↓ bloat, ↑ flexibility)</a:t>
            </a:r>
          </a:p>
          <a:p>
            <a:pPr lvl="1"/>
            <a:r>
              <a:rPr lang="en-CA" dirty="0"/>
              <a:t>Functions </a:t>
            </a:r>
            <a:r>
              <a:rPr lang="en-CA" u="sng" dirty="0"/>
              <a:t>only</a:t>
            </a:r>
            <a:r>
              <a:rPr lang="en-CA" dirty="0"/>
              <a:t> when traffic is sent (↓ bandwidth)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17708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4371A6-BF8B-8144-924E-FE3DF6D47B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635000"/>
            <a:ext cx="12191999" cy="6223000"/>
          </a:xfrm>
        </p:spPr>
        <p:txBody>
          <a:bodyPr>
            <a:noAutofit/>
          </a:bodyPr>
          <a:lstStyle/>
          <a:p>
            <a:pPr marL="457200" lvl="1" indent="0">
              <a:buNone/>
            </a:pPr>
            <a:r>
              <a:rPr lang="en-CA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[root@server1 ~]# </a:t>
            </a:r>
            <a:r>
              <a:rPr lang="en-CA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cat /</a:t>
            </a:r>
            <a:r>
              <a:rPr lang="en-CA" sz="1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etc</a:t>
            </a:r>
            <a:r>
              <a:rPr lang="en-CA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CA" sz="1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wireguard</a:t>
            </a:r>
            <a:r>
              <a:rPr lang="en-CA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/wg0.conf</a:t>
            </a:r>
          </a:p>
          <a:p>
            <a:pPr marL="457200" lvl="1" indent="0">
              <a:buNone/>
            </a:pPr>
            <a:r>
              <a:rPr lang="en-CA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 [Interface]</a:t>
            </a:r>
          </a:p>
          <a:p>
            <a:pPr marL="457200" lvl="1" indent="0">
              <a:buNone/>
            </a:pPr>
            <a:r>
              <a:rPr lang="en-CA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CA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PrivateKey</a:t>
            </a:r>
            <a:r>
              <a:rPr lang="en-CA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= 0EQpGsSfGwVRdxcCywG2ymnLG7mjmv+rB02UodcH10k=</a:t>
            </a:r>
          </a:p>
          <a:p>
            <a:pPr marL="457200" lvl="1" indent="0">
              <a:buNone/>
            </a:pPr>
            <a:r>
              <a:rPr lang="en-CA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 Address = 172.16.1.99/16</a:t>
            </a:r>
          </a:p>
          <a:p>
            <a:pPr marL="457200" lvl="1" indent="0">
              <a:buNone/>
            </a:pPr>
            <a:r>
              <a:rPr lang="en-CA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CA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ListenPort</a:t>
            </a:r>
            <a:r>
              <a:rPr lang="en-CA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= 55123</a:t>
            </a:r>
          </a:p>
          <a:p>
            <a:pPr marL="457200" lvl="1" indent="0">
              <a:buNone/>
            </a:pPr>
            <a:r>
              <a:rPr lang="en-CA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 PostUp = iptables -A FORWARD -</a:t>
            </a:r>
            <a:r>
              <a:rPr lang="en-CA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CA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wg0 -j ACCEPT; iptables -t </a:t>
            </a:r>
            <a:r>
              <a:rPr lang="en-CA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nat</a:t>
            </a:r>
            <a:r>
              <a:rPr lang="en-CA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-A POSTROUTING \</a:t>
            </a:r>
          </a:p>
          <a:p>
            <a:pPr marL="457200" lvl="1" indent="0">
              <a:buNone/>
            </a:pPr>
            <a:r>
              <a:rPr lang="en-CA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		-o eth1 -j MASQUERADE</a:t>
            </a:r>
          </a:p>
          <a:p>
            <a:pPr marL="457200" lvl="1" indent="0">
              <a:buNone/>
            </a:pPr>
            <a:r>
              <a:rPr lang="en-CA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CA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PostDown</a:t>
            </a:r>
            <a:r>
              <a:rPr lang="en-CA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= iptables -D FORWARD -</a:t>
            </a:r>
            <a:r>
              <a:rPr lang="en-CA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CA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wg0 -j ACCEPT; iptables -t </a:t>
            </a:r>
            <a:r>
              <a:rPr lang="en-CA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nat</a:t>
            </a:r>
            <a:r>
              <a:rPr lang="en-CA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-D POSTROUTING \</a:t>
            </a:r>
          </a:p>
          <a:p>
            <a:pPr marL="457200" lvl="1" indent="0">
              <a:buNone/>
            </a:pPr>
            <a:r>
              <a:rPr lang="en-CA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		-o eth1 -j MASQUERADE</a:t>
            </a:r>
          </a:p>
          <a:p>
            <a:pPr marL="457200" lvl="1" indent="0">
              <a:buNone/>
            </a:pPr>
            <a:endParaRPr lang="en-CA" sz="1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457200" lvl="1" indent="0">
              <a:buNone/>
            </a:pPr>
            <a:r>
              <a:rPr lang="en-CA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 [Peer]</a:t>
            </a:r>
          </a:p>
          <a:p>
            <a:pPr marL="457200" lvl="1" indent="0">
              <a:buNone/>
            </a:pPr>
            <a:r>
              <a:rPr lang="en-CA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CA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PublicKey</a:t>
            </a:r>
            <a:r>
              <a:rPr lang="en-CA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= cjmyZf4c+6U3pD2QT+6Bxkjj9qzU8EePjc8dSeuXvWs=</a:t>
            </a:r>
          </a:p>
          <a:p>
            <a:pPr marL="457200" lvl="1" indent="0">
              <a:buNone/>
            </a:pPr>
            <a:r>
              <a:rPr lang="en-CA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CA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AllowedIPs</a:t>
            </a:r>
            <a:r>
              <a:rPr lang="en-CA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= 10.2.0.0/16   #Forwards traffic for 10.2.x.0/24 networks to server2</a:t>
            </a:r>
          </a:p>
          <a:p>
            <a:pPr marL="457200" lvl="1" indent="0">
              <a:buNone/>
            </a:pPr>
            <a:r>
              <a:rPr lang="en-CA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 Endpoint = server2publicIP:55234</a:t>
            </a:r>
          </a:p>
          <a:p>
            <a:pPr marL="457200" lvl="1" indent="0">
              <a:buNone/>
            </a:pPr>
            <a:endParaRPr lang="en-CA" sz="1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61938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4371A6-BF8B-8144-924E-FE3DF6D47B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635000"/>
            <a:ext cx="12191999" cy="6223000"/>
          </a:xfrm>
        </p:spPr>
        <p:txBody>
          <a:bodyPr>
            <a:noAutofit/>
          </a:bodyPr>
          <a:lstStyle/>
          <a:p>
            <a:pPr marL="457200" lvl="1" indent="0">
              <a:buNone/>
            </a:pPr>
            <a:r>
              <a:rPr lang="en-CA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[root@server2 ~]# </a:t>
            </a:r>
            <a:r>
              <a:rPr lang="en-CA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cat /</a:t>
            </a:r>
            <a:r>
              <a:rPr lang="en-CA" sz="1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etc</a:t>
            </a:r>
            <a:r>
              <a:rPr lang="en-CA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CA" sz="1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wireguard</a:t>
            </a:r>
            <a:r>
              <a:rPr lang="en-CA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/wg0.conf</a:t>
            </a:r>
          </a:p>
          <a:p>
            <a:pPr marL="457200" lvl="1" indent="0">
              <a:buNone/>
            </a:pPr>
            <a:r>
              <a:rPr lang="en-CA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 [Interface]</a:t>
            </a:r>
          </a:p>
          <a:p>
            <a:pPr marL="457200" lvl="1" indent="0">
              <a:buNone/>
            </a:pPr>
            <a:r>
              <a:rPr lang="en-CA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CA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PrivateKey</a:t>
            </a:r>
            <a:r>
              <a:rPr lang="en-CA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= +FqYdSx+rIg2gwwyd3hCfap/1Vz3z2UuRZCPKKwMaXw=</a:t>
            </a:r>
          </a:p>
          <a:p>
            <a:pPr marL="457200" lvl="1" indent="0">
              <a:buNone/>
            </a:pPr>
            <a:r>
              <a:rPr lang="en-CA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 Address = 172.16.2.99/16</a:t>
            </a:r>
          </a:p>
          <a:p>
            <a:pPr marL="457200" lvl="1" indent="0">
              <a:buNone/>
            </a:pPr>
            <a:r>
              <a:rPr lang="en-CA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CA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ListenPort</a:t>
            </a:r>
            <a:r>
              <a:rPr lang="en-CA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= 55234</a:t>
            </a:r>
          </a:p>
          <a:p>
            <a:pPr marL="457200" lvl="1" indent="0">
              <a:buNone/>
            </a:pPr>
            <a:r>
              <a:rPr lang="en-CA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 PostUp = iptables -A FORWARD -</a:t>
            </a:r>
            <a:r>
              <a:rPr lang="en-CA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CA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wg0 -j ACCEPT; iptables -t </a:t>
            </a:r>
            <a:r>
              <a:rPr lang="en-CA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nat</a:t>
            </a:r>
            <a:r>
              <a:rPr lang="en-CA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-A POSTROUTING \</a:t>
            </a:r>
          </a:p>
          <a:p>
            <a:pPr marL="457200" lvl="1" indent="0">
              <a:buNone/>
            </a:pPr>
            <a:r>
              <a:rPr lang="en-CA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		-o eth1 -j MASQUERADE</a:t>
            </a:r>
          </a:p>
          <a:p>
            <a:pPr marL="457200" lvl="1" indent="0">
              <a:buNone/>
            </a:pPr>
            <a:r>
              <a:rPr lang="en-CA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CA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PostDown</a:t>
            </a:r>
            <a:r>
              <a:rPr lang="en-CA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= iptables -D FORWARD -</a:t>
            </a:r>
            <a:r>
              <a:rPr lang="en-CA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CA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wg0 -j ACCEPT; iptables -t </a:t>
            </a:r>
            <a:r>
              <a:rPr lang="en-CA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nat</a:t>
            </a:r>
            <a:r>
              <a:rPr lang="en-CA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-D POSTROUTING \</a:t>
            </a:r>
          </a:p>
          <a:p>
            <a:pPr marL="457200" lvl="1" indent="0">
              <a:buNone/>
            </a:pPr>
            <a:r>
              <a:rPr lang="en-CA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		-o eth1 -j MASQUERADE</a:t>
            </a:r>
          </a:p>
          <a:p>
            <a:pPr marL="457200" lvl="1" indent="0">
              <a:buNone/>
            </a:pPr>
            <a:r>
              <a:rPr lang="en-CA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</a:p>
          <a:p>
            <a:pPr marL="457200" lvl="1" indent="0">
              <a:buNone/>
            </a:pPr>
            <a:r>
              <a:rPr lang="en-CA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 [Peer]</a:t>
            </a:r>
          </a:p>
          <a:p>
            <a:pPr marL="457200" lvl="1" indent="0">
              <a:buNone/>
            </a:pPr>
            <a:r>
              <a:rPr lang="en-CA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CA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PublicKey</a:t>
            </a:r>
            <a:r>
              <a:rPr lang="en-CA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= 8pfWwwPK8R+Qe/fuN5FZ0P2ddngWd8s79sOQw5Q7SXE=</a:t>
            </a:r>
          </a:p>
          <a:p>
            <a:pPr marL="457200" lvl="1" indent="0">
              <a:buNone/>
            </a:pPr>
            <a:r>
              <a:rPr lang="en-CA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CA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AllowedIPs</a:t>
            </a:r>
            <a:r>
              <a:rPr lang="en-CA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= 10.1.0.0/16   #Forwards traffic for 10.1.x.0/24 networks to server1</a:t>
            </a:r>
          </a:p>
          <a:p>
            <a:pPr marL="457200" lvl="1" indent="0">
              <a:buNone/>
            </a:pPr>
            <a:r>
              <a:rPr lang="en-CA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 Endpoint = server1publicIP:55123</a:t>
            </a:r>
            <a:endParaRPr lang="en-CA" sz="1800" dirty="0"/>
          </a:p>
        </p:txBody>
      </p:sp>
    </p:spTree>
    <p:extLst>
      <p:ext uri="{BB962C8B-B14F-4D97-AF65-F5344CB8AC3E}">
        <p14:creationId xmlns:p14="http://schemas.microsoft.com/office/powerpoint/2010/main" val="9343002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4371A6-BF8B-8144-924E-FE3DF6D47B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587500"/>
            <a:ext cx="11143129" cy="4927599"/>
          </a:xfrm>
        </p:spPr>
        <p:txBody>
          <a:bodyPr>
            <a:normAutofit/>
          </a:bodyPr>
          <a:lstStyle/>
          <a:p>
            <a:pPr lvl="1"/>
            <a:r>
              <a:rPr lang="en-CA" sz="2800" dirty="0"/>
              <a:t>Some NGFWs and NAT routers don’t like that </a:t>
            </a:r>
            <a:r>
              <a:rPr lang="en-CA" sz="2800" dirty="0" err="1"/>
              <a:t>WireGuard</a:t>
            </a:r>
            <a:r>
              <a:rPr lang="en-CA" sz="2800" dirty="0"/>
              <a:t> only sends traffic when it needs to. To make </a:t>
            </a:r>
            <a:r>
              <a:rPr lang="en-CA" sz="2800" dirty="0" err="1"/>
              <a:t>WireGuard</a:t>
            </a:r>
            <a:r>
              <a:rPr lang="en-CA" sz="2800" dirty="0"/>
              <a:t> a bit more “chatty”, add the following to your configuration:</a:t>
            </a:r>
          </a:p>
          <a:p>
            <a:pPr marL="457200" lvl="1" indent="0">
              <a:buNone/>
            </a:pPr>
            <a:r>
              <a:rPr lang="en-CA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[</a:t>
            </a:r>
            <a:r>
              <a:rPr lang="en-CA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root@client</a:t>
            </a:r>
            <a:r>
              <a:rPr lang="en-CA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~]# </a:t>
            </a:r>
            <a:r>
              <a:rPr lang="en-CA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grep –</a:t>
            </a:r>
            <a:r>
              <a:rPr lang="en-CA" sz="1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CA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 keep /</a:t>
            </a:r>
            <a:r>
              <a:rPr lang="en-CA" sz="1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etc</a:t>
            </a:r>
            <a:r>
              <a:rPr lang="en-CA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CA" sz="1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wireguard</a:t>
            </a:r>
            <a:r>
              <a:rPr lang="en-CA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/wg0.conf</a:t>
            </a:r>
          </a:p>
          <a:p>
            <a:pPr marL="457200" lvl="1" indent="0">
              <a:buNone/>
            </a:pPr>
            <a:r>
              <a:rPr lang="en-CA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KEEPALIVE_PERIOD = 25</a:t>
            </a:r>
          </a:p>
          <a:p>
            <a:pPr marL="457200" lvl="1" indent="0">
              <a:buNone/>
            </a:pPr>
            <a:endParaRPr lang="en-CA" sz="1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lvl="1"/>
            <a:r>
              <a:rPr lang="en-CA" sz="2800" dirty="0"/>
              <a:t>Easy masquerading &amp; client isolation:</a:t>
            </a:r>
          </a:p>
          <a:p>
            <a:pPr marL="457200" lvl="1" indent="0">
              <a:buNone/>
            </a:pPr>
            <a:r>
              <a:rPr lang="en-CA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[</a:t>
            </a:r>
            <a:r>
              <a:rPr lang="en-CA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root@server</a:t>
            </a:r>
            <a:r>
              <a:rPr lang="en-CA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~]# </a:t>
            </a:r>
            <a:r>
              <a:rPr lang="en-CA" sz="1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egrep</a:t>
            </a:r>
            <a:r>
              <a:rPr lang="en-CA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 –</a:t>
            </a:r>
            <a:r>
              <a:rPr lang="en-CA" sz="1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CA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 "(</a:t>
            </a:r>
            <a:r>
              <a:rPr lang="en-CA" sz="1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internet|client</a:t>
            </a:r>
            <a:r>
              <a:rPr lang="en-CA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)" /</a:t>
            </a:r>
            <a:r>
              <a:rPr lang="en-CA" sz="1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etc</a:t>
            </a:r>
            <a:r>
              <a:rPr lang="en-CA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CA" sz="1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wireguard</a:t>
            </a:r>
            <a:r>
              <a:rPr lang="en-CA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/wg0.conf</a:t>
            </a:r>
          </a:p>
          <a:p>
            <a:pPr marL="457200" lvl="1" indent="0">
              <a:buNone/>
            </a:pPr>
            <a:r>
              <a:rPr lang="en-CA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ALLOW_INTERNET_ACCESS = yes</a:t>
            </a:r>
          </a:p>
          <a:p>
            <a:pPr marL="457200" lvl="1" indent="0">
              <a:buNone/>
            </a:pPr>
            <a:r>
              <a:rPr lang="en-CA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CLIENT_TO_CLIENT = no</a:t>
            </a:r>
          </a:p>
          <a:p>
            <a:pPr marL="457200" lvl="1" indent="0">
              <a:buNone/>
            </a:pPr>
            <a:endParaRPr lang="en-CA" sz="2800" dirty="0"/>
          </a:p>
          <a:p>
            <a:pPr lvl="1"/>
            <a:r>
              <a:rPr lang="en-CA" sz="2800" dirty="0"/>
              <a:t>You can also get this presentation in blog format @ </a:t>
            </a:r>
            <a:r>
              <a:rPr lang="en-CA" sz="2800" dirty="0">
                <a:hlinkClick r:id="rId2"/>
              </a:rPr>
              <a:t>jasoneckert.net</a:t>
            </a:r>
            <a:r>
              <a:rPr lang="en-CA" sz="2800" dirty="0"/>
              <a:t>  </a:t>
            </a:r>
          </a:p>
          <a:p>
            <a:pPr marL="457200" lvl="1" indent="0">
              <a:buNone/>
            </a:pPr>
            <a:endParaRPr lang="en-CA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AAD8996-B57D-B448-B897-D940B386B0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A70001"/>
                </a:solidFill>
              </a:rPr>
              <a:t>One more thing…</a:t>
            </a:r>
          </a:p>
        </p:txBody>
      </p:sp>
    </p:spTree>
    <p:extLst>
      <p:ext uri="{BB962C8B-B14F-4D97-AF65-F5344CB8AC3E}">
        <p14:creationId xmlns:p14="http://schemas.microsoft.com/office/powerpoint/2010/main" val="38692895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AAD8996-B57D-B448-B897-D940B386B0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A70001"/>
                </a:solidFill>
              </a:rPr>
              <a:t>Using the apps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3BDE622-99C1-B546-B799-4BFB8E4619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5450" y="1690688"/>
            <a:ext cx="6261100" cy="48895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5894069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3F741D-A2E9-024B-B2CA-A9A33355ED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A70001"/>
                </a:solidFill>
              </a:rPr>
              <a:t>Other stuff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4371A6-BF8B-8144-924E-FE3DF6D47B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770704" cy="4562193"/>
          </a:xfrm>
        </p:spPr>
        <p:txBody>
          <a:bodyPr>
            <a:normAutofit/>
          </a:bodyPr>
          <a:lstStyle/>
          <a:p>
            <a:r>
              <a:rPr lang="en-US" dirty="0"/>
              <a:t>You can get it from your Linux/BSD software repo or via an app</a:t>
            </a:r>
          </a:p>
          <a:p>
            <a:pPr lvl="1"/>
            <a:r>
              <a:rPr lang="en-US" dirty="0"/>
              <a:t>Details @ </a:t>
            </a:r>
            <a:r>
              <a:rPr lang="en-US" dirty="0">
                <a:solidFill>
                  <a:srgbClr val="A70001"/>
                </a:solidFill>
              </a:rPr>
              <a:t>https://</a:t>
            </a:r>
            <a:r>
              <a:rPr lang="en-US" dirty="0" err="1">
                <a:solidFill>
                  <a:srgbClr val="A70001"/>
                </a:solidFill>
              </a:rPr>
              <a:t>www.wireguard.com</a:t>
            </a:r>
            <a:r>
              <a:rPr lang="en-US" dirty="0">
                <a:solidFill>
                  <a:srgbClr val="A70001"/>
                </a:solidFill>
              </a:rPr>
              <a:t>/install/ </a:t>
            </a:r>
          </a:p>
          <a:p>
            <a:pPr lvl="1"/>
            <a:r>
              <a:rPr lang="en-US" dirty="0"/>
              <a:t>Avoid the macOS app right now and install via Homebrew or </a:t>
            </a:r>
            <a:r>
              <a:rPr lang="en-US" dirty="0" err="1"/>
              <a:t>MacPorts</a:t>
            </a:r>
            <a:endParaRPr lang="en-US" dirty="0"/>
          </a:p>
          <a:p>
            <a:pPr lvl="1"/>
            <a:r>
              <a:rPr lang="en-CA" dirty="0"/>
              <a:t>I’m using Fedora, so I’ll use </a:t>
            </a:r>
            <a:r>
              <a:rPr lang="en-CA" sz="2000" b="1" dirty="0" err="1">
                <a:solidFill>
                  <a:srgbClr val="A7000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sudo</a:t>
            </a:r>
            <a:r>
              <a:rPr lang="en-CA" sz="2000" b="1" dirty="0">
                <a:solidFill>
                  <a:srgbClr val="A7000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CA" sz="2000" b="1" dirty="0" err="1">
                <a:solidFill>
                  <a:srgbClr val="A7000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dnf</a:t>
            </a:r>
            <a:r>
              <a:rPr lang="en-CA" sz="2000" b="1" dirty="0">
                <a:solidFill>
                  <a:srgbClr val="A7000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install </a:t>
            </a:r>
            <a:r>
              <a:rPr lang="en-CA" sz="2000" b="1" dirty="0" err="1">
                <a:solidFill>
                  <a:srgbClr val="A7000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wireguard</a:t>
            </a:r>
            <a:r>
              <a:rPr lang="en-CA" sz="2000" b="1" dirty="0">
                <a:solidFill>
                  <a:srgbClr val="A7000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-tools</a:t>
            </a:r>
          </a:p>
          <a:p>
            <a:endParaRPr lang="en-US" dirty="0"/>
          </a:p>
          <a:p>
            <a:r>
              <a:rPr lang="en-US" dirty="0"/>
              <a:t>Approach:</a:t>
            </a:r>
          </a:p>
          <a:p>
            <a:pPr lvl="1"/>
            <a:r>
              <a:rPr lang="en-US" dirty="0"/>
              <a:t>To start we’ll implement </a:t>
            </a:r>
            <a:r>
              <a:rPr lang="en-US" dirty="0" err="1"/>
              <a:t>WireGuard</a:t>
            </a:r>
            <a:r>
              <a:rPr lang="en-US" dirty="0"/>
              <a:t> from scratch between 2 Linux systems</a:t>
            </a:r>
          </a:p>
          <a:p>
            <a:pPr lvl="1"/>
            <a:r>
              <a:rPr lang="en-US" dirty="0"/>
              <a:t>Next, we’ll make a persistent </a:t>
            </a:r>
            <a:r>
              <a:rPr lang="en-US" dirty="0" err="1"/>
              <a:t>WireGuard</a:t>
            </a:r>
            <a:r>
              <a:rPr lang="en-US" dirty="0"/>
              <a:t> configuration</a:t>
            </a:r>
          </a:p>
          <a:p>
            <a:pPr lvl="1"/>
            <a:r>
              <a:rPr lang="en-US" dirty="0"/>
              <a:t>Finally we’ll apply this to other use cases </a:t>
            </a:r>
          </a:p>
          <a:p>
            <a:endParaRPr lang="en-CA" sz="2000" b="1" dirty="0">
              <a:solidFill>
                <a:srgbClr val="A7000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457200" lvl="1" indent="0">
              <a:buNone/>
            </a:pP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7364318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3F741D-A2E9-024B-B2CA-A9A33355ED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A70001"/>
                </a:solidFill>
              </a:rPr>
              <a:t>Basic VPN implementation (2 peers)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4371A6-BF8B-8144-924E-FE3DF6D47B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690689"/>
            <a:ext cx="11143129" cy="1913124"/>
          </a:xfrm>
        </p:spPr>
        <p:txBody>
          <a:bodyPr>
            <a:normAutofit/>
          </a:bodyPr>
          <a:lstStyle/>
          <a:p>
            <a:r>
              <a:rPr lang="en-US" dirty="0"/>
              <a:t>No server or client (but easier to visualize)</a:t>
            </a:r>
          </a:p>
          <a:p>
            <a:r>
              <a:rPr lang="en-US" dirty="0"/>
              <a:t>Virtual Private Network (VPN) = overlay network that auto-encrypts traffic</a:t>
            </a:r>
          </a:p>
          <a:p>
            <a:r>
              <a:rPr lang="en-US" dirty="0"/>
              <a:t>We’ll keep to IPv4 for simplicity (although IPv6 works too)</a:t>
            </a:r>
          </a:p>
          <a:p>
            <a:endParaRPr lang="en-CA" sz="2000" b="1" dirty="0">
              <a:solidFill>
                <a:srgbClr val="A7000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457200" lvl="1" indent="0">
              <a:buNone/>
            </a:pPr>
            <a:endParaRPr lang="en-CA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A3E622-9967-4940-A5B1-FEFD0E63CC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5268" y="3603813"/>
            <a:ext cx="5480791" cy="2732676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386972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4371A6-BF8B-8144-924E-FE3DF6D47B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176" y="632012"/>
            <a:ext cx="11577918" cy="5967571"/>
          </a:xfrm>
        </p:spPr>
        <p:txBody>
          <a:bodyPr>
            <a:normAutofit/>
          </a:bodyPr>
          <a:lstStyle/>
          <a:p>
            <a:pPr marL="914400" lvl="1" indent="-457200">
              <a:buFont typeface="+mj-lt"/>
              <a:buAutoNum type="arabicPeriod"/>
            </a:pPr>
            <a:r>
              <a:rPr lang="en-CA" sz="2800" dirty="0"/>
              <a:t>Generate asymmetric </a:t>
            </a:r>
            <a:r>
              <a:rPr lang="en-CA" sz="2800" dirty="0">
                <a:solidFill>
                  <a:srgbClr val="A70001"/>
                </a:solidFill>
              </a:rPr>
              <a:t>public/private key pair </a:t>
            </a:r>
            <a:r>
              <a:rPr lang="en-CA" sz="2800" dirty="0"/>
              <a:t>on each peer:</a:t>
            </a:r>
          </a:p>
          <a:p>
            <a:pPr marL="914400" lvl="1" indent="-457200">
              <a:buFont typeface="+mj-lt"/>
              <a:buAutoNum type="arabicPeriod"/>
            </a:pPr>
            <a:endParaRPr lang="en-CA" dirty="0"/>
          </a:p>
          <a:p>
            <a:pPr marL="457200" lvl="1" indent="0">
              <a:buNone/>
            </a:pPr>
            <a:endParaRPr lang="en-CA" dirty="0"/>
          </a:p>
          <a:p>
            <a:pPr marL="457200" lvl="1" indent="0">
              <a:buNone/>
            </a:pPr>
            <a:r>
              <a:rPr lang="en-CA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[</a:t>
            </a:r>
            <a:r>
              <a:rPr lang="en-CA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root@server</a:t>
            </a:r>
            <a:r>
              <a:rPr lang="en-CA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~]# </a:t>
            </a:r>
            <a:r>
              <a:rPr lang="en-CA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wg</a:t>
            </a:r>
            <a:r>
              <a:rPr lang="en-CA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CA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genkey</a:t>
            </a:r>
            <a:r>
              <a:rPr lang="en-CA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| tee </a:t>
            </a:r>
            <a:r>
              <a:rPr lang="en-CA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privatekey</a:t>
            </a:r>
            <a:r>
              <a:rPr lang="en-CA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| </a:t>
            </a:r>
            <a:r>
              <a:rPr lang="en-CA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wg</a:t>
            </a:r>
            <a:r>
              <a:rPr lang="en-CA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CA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pubkey</a:t>
            </a:r>
            <a:r>
              <a:rPr lang="en-CA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&gt; </a:t>
            </a:r>
            <a:r>
              <a:rPr lang="en-CA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publickey</a:t>
            </a:r>
            <a:r>
              <a:rPr lang="en-CA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pPr marL="457200" lvl="1" indent="0">
              <a:buNone/>
            </a:pPr>
            <a:r>
              <a:rPr lang="en-CA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[</a:t>
            </a:r>
            <a:r>
              <a:rPr lang="en-CA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root@server</a:t>
            </a:r>
            <a:r>
              <a:rPr lang="en-CA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~]# </a:t>
            </a:r>
            <a:r>
              <a:rPr lang="en-CA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cat </a:t>
            </a:r>
            <a:r>
              <a:rPr lang="en-CA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privatekey</a:t>
            </a:r>
            <a:r>
              <a:rPr lang="en-CA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CA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+FqYdSx+rIg2gwwyd3hCfap/1Vz3z2UuRZCPKKwMaXw= </a:t>
            </a:r>
          </a:p>
          <a:p>
            <a:pPr marL="457200" lvl="1" indent="0">
              <a:buNone/>
            </a:pPr>
            <a:r>
              <a:rPr lang="en-CA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[</a:t>
            </a:r>
            <a:r>
              <a:rPr lang="en-CA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root@server</a:t>
            </a:r>
            <a:r>
              <a:rPr lang="en-CA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~]# </a:t>
            </a:r>
            <a:r>
              <a:rPr lang="en-CA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cat </a:t>
            </a:r>
            <a:r>
              <a:rPr lang="en-CA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publickey</a:t>
            </a:r>
            <a:r>
              <a:rPr lang="en-CA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pPr marL="457200" lvl="1" indent="0">
              <a:buNone/>
            </a:pPr>
            <a:r>
              <a:rPr lang="en-CA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cjmyZf4c+6U3pD2QT+6Bxkjj9qzU8EePjc8dSeuXvWs= </a:t>
            </a:r>
          </a:p>
          <a:p>
            <a:pPr marL="457200" lvl="1" indent="0">
              <a:buNone/>
            </a:pPr>
            <a:endParaRPr lang="en-CA"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457200" lvl="1" indent="0">
              <a:buNone/>
            </a:pPr>
            <a:endParaRPr lang="en-CA"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457200" lvl="1" indent="0">
              <a:buNone/>
            </a:pPr>
            <a:r>
              <a:rPr lang="en-CA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[</a:t>
            </a:r>
            <a:r>
              <a:rPr lang="en-CA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root@client</a:t>
            </a:r>
            <a:r>
              <a:rPr lang="en-CA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~]# </a:t>
            </a:r>
            <a:r>
              <a:rPr lang="en-CA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wg</a:t>
            </a:r>
            <a:r>
              <a:rPr lang="en-CA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CA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genkey</a:t>
            </a:r>
            <a:r>
              <a:rPr lang="en-CA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| tee </a:t>
            </a:r>
            <a:r>
              <a:rPr lang="en-CA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privatekey</a:t>
            </a:r>
            <a:r>
              <a:rPr lang="en-CA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| </a:t>
            </a:r>
            <a:r>
              <a:rPr lang="en-CA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wg</a:t>
            </a:r>
            <a:r>
              <a:rPr lang="en-CA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CA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pubkey</a:t>
            </a:r>
            <a:r>
              <a:rPr lang="en-CA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&gt; </a:t>
            </a:r>
            <a:r>
              <a:rPr lang="en-CA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publickey</a:t>
            </a:r>
            <a:r>
              <a:rPr lang="en-CA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pPr marL="457200" lvl="1" indent="0">
              <a:buNone/>
            </a:pPr>
            <a:r>
              <a:rPr lang="en-CA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[</a:t>
            </a:r>
            <a:r>
              <a:rPr lang="en-CA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root@client</a:t>
            </a:r>
            <a:r>
              <a:rPr lang="en-CA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~]# </a:t>
            </a:r>
            <a:r>
              <a:rPr lang="en-CA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cat </a:t>
            </a:r>
            <a:r>
              <a:rPr lang="en-CA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privatekey</a:t>
            </a:r>
            <a:r>
              <a:rPr lang="en-CA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CA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0EQpGsSfGwVRdxcCywG2ymnLG7mjmv+rB02UodcH10k= </a:t>
            </a:r>
          </a:p>
          <a:p>
            <a:pPr marL="457200" lvl="1" indent="0">
              <a:buNone/>
            </a:pPr>
            <a:r>
              <a:rPr lang="en-CA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[</a:t>
            </a:r>
            <a:r>
              <a:rPr lang="en-CA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root@client</a:t>
            </a:r>
            <a:r>
              <a:rPr lang="en-CA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~]# </a:t>
            </a:r>
            <a:r>
              <a:rPr lang="en-CA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cat </a:t>
            </a:r>
            <a:r>
              <a:rPr lang="en-CA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publickey</a:t>
            </a:r>
            <a:r>
              <a:rPr lang="en-CA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CA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8pfWwwPK8R+Qe/fuN5FZ0P2ddngWd8s79sOQw5Q7SXE=</a:t>
            </a:r>
            <a:endParaRPr lang="en-US"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46220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4371A6-BF8B-8144-924E-FE3DF6D47B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2729" y="632012"/>
            <a:ext cx="11591365" cy="5967571"/>
          </a:xfrm>
        </p:spPr>
        <p:txBody>
          <a:bodyPr>
            <a:normAutofit/>
          </a:bodyPr>
          <a:lstStyle/>
          <a:p>
            <a:pPr marL="914400" lvl="1" indent="-457200">
              <a:buFont typeface="+mj-lt"/>
              <a:buAutoNum type="arabicPeriod" startAt="2"/>
            </a:pPr>
            <a:r>
              <a:rPr lang="en-CA" sz="2800" dirty="0"/>
              <a:t>Construct a </a:t>
            </a:r>
            <a:r>
              <a:rPr lang="en-CA" sz="2800" dirty="0" err="1">
                <a:solidFill>
                  <a:srgbClr val="A70001"/>
                </a:solidFill>
              </a:rPr>
              <a:t>WireGuard</a:t>
            </a:r>
            <a:r>
              <a:rPr lang="en-CA" sz="2800" dirty="0">
                <a:solidFill>
                  <a:srgbClr val="A70001"/>
                </a:solidFill>
              </a:rPr>
              <a:t> interface </a:t>
            </a:r>
            <a:r>
              <a:rPr lang="en-CA" sz="2800" dirty="0"/>
              <a:t>on each peer (virtual IP &amp; port of your choice). The first interface is called wg0, and should use the private key you generated (public key is auto generated from private key):</a:t>
            </a:r>
          </a:p>
          <a:p>
            <a:pPr marL="457200" lvl="1" indent="0">
              <a:buNone/>
            </a:pPr>
            <a:endParaRPr lang="en-CA" dirty="0"/>
          </a:p>
          <a:p>
            <a:pPr marL="457200" lvl="1" indent="0">
              <a:buNone/>
            </a:pPr>
            <a:r>
              <a:rPr lang="en-CA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[</a:t>
            </a:r>
            <a:r>
              <a:rPr lang="en-CA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root@server</a:t>
            </a:r>
            <a:r>
              <a:rPr lang="en-CA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~]# </a:t>
            </a:r>
            <a:r>
              <a:rPr lang="en-CA" sz="1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ip</a:t>
            </a:r>
            <a:r>
              <a:rPr lang="en-CA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 link add wg0 type </a:t>
            </a:r>
            <a:r>
              <a:rPr lang="en-CA" sz="1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wireguard</a:t>
            </a:r>
            <a:endParaRPr lang="en-CA" sz="18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457200" lvl="1" indent="0">
              <a:buNone/>
            </a:pPr>
            <a:r>
              <a:rPr lang="en-CA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[</a:t>
            </a:r>
            <a:r>
              <a:rPr lang="en-CA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root@server</a:t>
            </a:r>
            <a:r>
              <a:rPr lang="en-CA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~]# </a:t>
            </a:r>
            <a:r>
              <a:rPr lang="en-CA" sz="1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ip</a:t>
            </a:r>
            <a:r>
              <a:rPr lang="en-CA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CA" sz="1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addr</a:t>
            </a:r>
            <a:r>
              <a:rPr lang="en-CA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 add 172.16.0.99/24 dev wg0</a:t>
            </a:r>
          </a:p>
          <a:p>
            <a:pPr marL="457200" lvl="1" indent="0">
              <a:buNone/>
            </a:pPr>
            <a:r>
              <a:rPr lang="en-CA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[</a:t>
            </a:r>
            <a:r>
              <a:rPr lang="en-CA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root@server</a:t>
            </a:r>
            <a:r>
              <a:rPr lang="en-CA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~]# </a:t>
            </a:r>
            <a:r>
              <a:rPr lang="en-CA" sz="1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wg</a:t>
            </a:r>
            <a:r>
              <a:rPr lang="en-CA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 set wg0 private-key ./</a:t>
            </a:r>
            <a:r>
              <a:rPr lang="en-CA" sz="1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privatekey</a:t>
            </a:r>
            <a:r>
              <a:rPr lang="en-CA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 listen-port 55234</a:t>
            </a:r>
          </a:p>
          <a:p>
            <a:pPr marL="457200" lvl="1" indent="0">
              <a:buNone/>
            </a:pPr>
            <a:r>
              <a:rPr lang="en-CA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[</a:t>
            </a:r>
            <a:r>
              <a:rPr lang="en-CA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root@server</a:t>
            </a:r>
            <a:r>
              <a:rPr lang="en-CA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~]# </a:t>
            </a:r>
            <a:r>
              <a:rPr lang="en-CA" sz="1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ip</a:t>
            </a:r>
            <a:r>
              <a:rPr lang="en-CA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 link set wg0 up</a:t>
            </a:r>
          </a:p>
          <a:p>
            <a:pPr marL="457200" lvl="1" indent="0">
              <a:buNone/>
            </a:pPr>
            <a:r>
              <a:rPr lang="en-CA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[</a:t>
            </a:r>
            <a:r>
              <a:rPr lang="en-CA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root@server</a:t>
            </a:r>
            <a:r>
              <a:rPr lang="en-CA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~]# </a:t>
            </a:r>
            <a:r>
              <a:rPr lang="en-CA" sz="1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wg</a:t>
            </a:r>
            <a:endParaRPr lang="en-CA" sz="18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457200" lvl="1" indent="0">
              <a:buNone/>
            </a:pPr>
            <a:r>
              <a:rPr lang="en-CA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interface: wg0</a:t>
            </a:r>
          </a:p>
          <a:p>
            <a:pPr marL="457200" lvl="1" indent="0">
              <a:buNone/>
            </a:pPr>
            <a:r>
              <a:rPr lang="en-CA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 public key: cjmyZf4c+6U3pD2QT+6Bxkjj9qzU8EePjc8dSeuXvWs=</a:t>
            </a:r>
          </a:p>
          <a:p>
            <a:pPr marL="457200" lvl="1" indent="0">
              <a:buNone/>
            </a:pPr>
            <a:r>
              <a:rPr lang="en-CA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 private key: (hidden)</a:t>
            </a:r>
          </a:p>
          <a:p>
            <a:pPr marL="457200" lvl="1" indent="0">
              <a:buNone/>
            </a:pPr>
            <a:r>
              <a:rPr lang="en-CA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 listening port: 55234</a:t>
            </a:r>
            <a:endParaRPr lang="en-US" sz="1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EB35CD-E4EB-AD4A-A009-917369FB75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2776" y="4480105"/>
            <a:ext cx="4769224" cy="2377894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6204912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4371A6-BF8B-8144-924E-FE3DF6D47B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2729" y="632012"/>
            <a:ext cx="11591365" cy="5967571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endParaRPr lang="en-CA"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457200" lvl="1" indent="0">
              <a:buNone/>
            </a:pPr>
            <a:endParaRPr lang="en-CA"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457200" lvl="1" indent="0">
              <a:buNone/>
            </a:pPr>
            <a:endParaRPr lang="en-CA"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457200" lvl="1" indent="0">
              <a:buNone/>
            </a:pPr>
            <a:endParaRPr lang="en-CA"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457200" lvl="1" indent="0">
              <a:buNone/>
            </a:pPr>
            <a:r>
              <a:rPr lang="en-CA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[</a:t>
            </a:r>
            <a:r>
              <a:rPr lang="en-CA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root@client</a:t>
            </a:r>
            <a:r>
              <a:rPr lang="en-CA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~]# </a:t>
            </a:r>
            <a:r>
              <a:rPr lang="en-CA" sz="1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ip</a:t>
            </a:r>
            <a:r>
              <a:rPr lang="en-CA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 link add wg0 type </a:t>
            </a:r>
            <a:r>
              <a:rPr lang="en-CA" sz="1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wireguard</a:t>
            </a:r>
            <a:endParaRPr lang="en-CA" sz="18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457200" lvl="1" indent="0">
              <a:buNone/>
            </a:pPr>
            <a:r>
              <a:rPr lang="en-CA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[</a:t>
            </a:r>
            <a:r>
              <a:rPr lang="en-CA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root@client</a:t>
            </a:r>
            <a:r>
              <a:rPr lang="en-CA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~]# </a:t>
            </a:r>
            <a:r>
              <a:rPr lang="en-CA" sz="1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ip</a:t>
            </a:r>
            <a:r>
              <a:rPr lang="en-CA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CA" sz="1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addr</a:t>
            </a:r>
            <a:r>
              <a:rPr lang="en-CA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 add 172.16.0.1/24 dev wg0</a:t>
            </a:r>
          </a:p>
          <a:p>
            <a:pPr marL="457200" lvl="1" indent="0">
              <a:buNone/>
            </a:pPr>
            <a:r>
              <a:rPr lang="en-CA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[</a:t>
            </a:r>
            <a:r>
              <a:rPr lang="en-CA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root@client</a:t>
            </a:r>
            <a:r>
              <a:rPr lang="en-CA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~]# </a:t>
            </a:r>
            <a:r>
              <a:rPr lang="en-CA" sz="1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wg</a:t>
            </a:r>
            <a:r>
              <a:rPr lang="en-CA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 set wg0 private-key ./</a:t>
            </a:r>
            <a:r>
              <a:rPr lang="en-CA" sz="1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privatekey</a:t>
            </a:r>
            <a:r>
              <a:rPr lang="en-CA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 listen-port 55123</a:t>
            </a:r>
          </a:p>
          <a:p>
            <a:pPr marL="457200" lvl="1" indent="0">
              <a:buNone/>
            </a:pPr>
            <a:r>
              <a:rPr lang="en-CA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[</a:t>
            </a:r>
            <a:r>
              <a:rPr lang="en-CA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root@client</a:t>
            </a:r>
            <a:r>
              <a:rPr lang="en-CA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~]# </a:t>
            </a:r>
            <a:r>
              <a:rPr lang="en-CA" sz="1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ip</a:t>
            </a:r>
            <a:r>
              <a:rPr lang="en-CA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 link set wg0 up</a:t>
            </a:r>
          </a:p>
          <a:p>
            <a:pPr marL="457200" lvl="1" indent="0">
              <a:buNone/>
            </a:pPr>
            <a:r>
              <a:rPr lang="en-CA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[</a:t>
            </a:r>
            <a:r>
              <a:rPr lang="en-CA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root@client</a:t>
            </a:r>
            <a:r>
              <a:rPr lang="en-CA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~]# </a:t>
            </a:r>
            <a:r>
              <a:rPr lang="en-CA" sz="1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wg</a:t>
            </a:r>
            <a:endParaRPr lang="en-CA" sz="18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457200" lvl="1" indent="0">
              <a:buNone/>
            </a:pPr>
            <a:r>
              <a:rPr lang="en-CA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interface: wg0</a:t>
            </a:r>
          </a:p>
          <a:p>
            <a:pPr marL="457200" lvl="1" indent="0">
              <a:buNone/>
            </a:pPr>
            <a:r>
              <a:rPr lang="en-CA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 public key: 8pfWwwPK8R+Qe/fuN5FZ0P2ddngWd8s79sOQw5Q7SXE=</a:t>
            </a:r>
          </a:p>
          <a:p>
            <a:pPr marL="457200" lvl="1" indent="0">
              <a:buNone/>
            </a:pPr>
            <a:r>
              <a:rPr lang="en-CA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 private key: (hidden)</a:t>
            </a:r>
          </a:p>
          <a:p>
            <a:pPr marL="457200" lvl="1" indent="0">
              <a:buNone/>
            </a:pPr>
            <a:r>
              <a:rPr lang="en-CA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 listening port: 55123</a:t>
            </a:r>
            <a:endParaRPr lang="en-US" sz="1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FE441C-9AD3-A249-9AD1-A9E6A18EFD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2776" y="4480105"/>
            <a:ext cx="4769224" cy="2377894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277183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4371A6-BF8B-8144-924E-FE3DF6D47B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2729" y="632012"/>
            <a:ext cx="11591365" cy="5967571"/>
          </a:xfrm>
        </p:spPr>
        <p:txBody>
          <a:bodyPr>
            <a:normAutofit/>
          </a:bodyPr>
          <a:lstStyle/>
          <a:p>
            <a:pPr marL="914400" lvl="1" indent="-457200">
              <a:buFont typeface="+mj-lt"/>
              <a:buAutoNum type="arabicPeriod" startAt="3"/>
            </a:pPr>
            <a:r>
              <a:rPr lang="en-CA" sz="2800" dirty="0"/>
              <a:t>Add the </a:t>
            </a:r>
            <a:r>
              <a:rPr lang="en-CA" sz="2800" dirty="0">
                <a:solidFill>
                  <a:srgbClr val="A70001"/>
                </a:solidFill>
              </a:rPr>
              <a:t>client’s public key, IP &amp; port to the server</a:t>
            </a:r>
            <a:r>
              <a:rPr lang="en-CA" sz="2800" dirty="0"/>
              <a:t>, as well as add the </a:t>
            </a:r>
            <a:r>
              <a:rPr lang="en-CA" sz="2800" dirty="0">
                <a:solidFill>
                  <a:srgbClr val="A70001"/>
                </a:solidFill>
              </a:rPr>
              <a:t>server’s public key, IP &amp; port to the client</a:t>
            </a:r>
            <a:r>
              <a:rPr lang="en-CA" sz="2800" dirty="0"/>
              <a:t>. You must also specify the IP addresses or networks you will allow over </a:t>
            </a:r>
            <a:r>
              <a:rPr lang="en-CA" sz="2800" dirty="0" err="1"/>
              <a:t>WireGuard</a:t>
            </a:r>
            <a:r>
              <a:rPr lang="en-CA" sz="2800" dirty="0"/>
              <a:t>:</a:t>
            </a:r>
          </a:p>
          <a:p>
            <a:pPr marL="457200" lvl="1" indent="0">
              <a:buNone/>
            </a:pPr>
            <a:endParaRPr lang="en-CA" dirty="0"/>
          </a:p>
          <a:p>
            <a:pPr marL="457200" lvl="1" indent="0">
              <a:buNone/>
            </a:pPr>
            <a:r>
              <a:rPr lang="en-CA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[</a:t>
            </a:r>
            <a:r>
              <a:rPr lang="en-CA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root@server</a:t>
            </a:r>
            <a:r>
              <a:rPr lang="en-CA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~]# </a:t>
            </a:r>
            <a:r>
              <a:rPr lang="en-CA" sz="1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wg</a:t>
            </a:r>
            <a:r>
              <a:rPr lang="en-CA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 set wg0 peer 8pfWwwPK8R+Qe/fuN5FZ0P2ddngWd8s79sOQw5Q7SXE= \</a:t>
            </a:r>
          </a:p>
          <a:p>
            <a:pPr marL="457200" lvl="1" indent="0">
              <a:buNone/>
            </a:pPr>
            <a:r>
              <a:rPr lang="en-CA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allowed-</a:t>
            </a:r>
            <a:r>
              <a:rPr lang="en-CA" sz="1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ips</a:t>
            </a:r>
            <a:r>
              <a:rPr lang="en-CA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 172.16.0.0/16 endpoint 192.168.1.107:55123</a:t>
            </a:r>
          </a:p>
          <a:p>
            <a:pPr marL="457200" lvl="1" indent="0">
              <a:buNone/>
            </a:pPr>
            <a:endParaRPr lang="en-CA" sz="1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457200" lvl="1" indent="0">
              <a:buNone/>
            </a:pPr>
            <a:r>
              <a:rPr lang="en-CA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[</a:t>
            </a:r>
            <a:r>
              <a:rPr lang="en-CA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root@client</a:t>
            </a:r>
            <a:r>
              <a:rPr lang="en-CA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~]# </a:t>
            </a:r>
            <a:r>
              <a:rPr lang="en-CA" sz="1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wg</a:t>
            </a:r>
            <a:r>
              <a:rPr lang="en-CA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 set wg0 peer cjmyZf4c+6U3pD2QT+6Bxkjj9qzU8EePjc8dSeuXvWs= \</a:t>
            </a:r>
          </a:p>
          <a:p>
            <a:pPr marL="457200" lvl="1" indent="0">
              <a:buNone/>
            </a:pPr>
            <a:r>
              <a:rPr lang="en-CA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allowed-</a:t>
            </a:r>
            <a:r>
              <a:rPr lang="en-CA" sz="1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ips</a:t>
            </a:r>
            <a:r>
              <a:rPr lang="en-CA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 172.16.0.0/16 endpoint 192.168.1.106:55234</a:t>
            </a:r>
          </a:p>
          <a:p>
            <a:pPr marL="914400" lvl="2" indent="0">
              <a:buNone/>
            </a:pPr>
            <a:endParaRPr lang="en-CA" sz="2400" dirty="0"/>
          </a:p>
          <a:p>
            <a:pPr marL="914400" lvl="2" indent="0">
              <a:buNone/>
            </a:pPr>
            <a:endParaRPr lang="en-CA" sz="2400" dirty="0"/>
          </a:p>
          <a:p>
            <a:pPr marL="914400" lvl="2" indent="0">
              <a:buNone/>
            </a:pPr>
            <a:r>
              <a:rPr lang="en-CA" sz="2200" i="1" dirty="0">
                <a:solidFill>
                  <a:srgbClr val="A70001"/>
                </a:solidFill>
              </a:rPr>
              <a:t>When sending data to a peer, 172.16.0.0/16</a:t>
            </a:r>
          </a:p>
          <a:p>
            <a:pPr marL="914400" lvl="2" indent="0">
              <a:buNone/>
            </a:pPr>
            <a:r>
              <a:rPr lang="en-CA" sz="2200" i="1" dirty="0">
                <a:solidFill>
                  <a:srgbClr val="A70001"/>
                </a:solidFill>
              </a:rPr>
              <a:t>is treated like a target route.</a:t>
            </a:r>
          </a:p>
          <a:p>
            <a:pPr marL="914400" lvl="2" indent="0">
              <a:buNone/>
            </a:pPr>
            <a:endParaRPr lang="en-CA" sz="2200" i="1" dirty="0">
              <a:solidFill>
                <a:srgbClr val="A70001"/>
              </a:solidFill>
            </a:endParaRPr>
          </a:p>
          <a:p>
            <a:pPr marL="914400" lvl="2" indent="0">
              <a:buNone/>
            </a:pPr>
            <a:r>
              <a:rPr lang="en-CA" sz="2200" i="1" dirty="0">
                <a:solidFill>
                  <a:srgbClr val="A70001"/>
                </a:solidFill>
              </a:rPr>
              <a:t>When receiving data from a peer, 172.16.0.0/16</a:t>
            </a:r>
          </a:p>
          <a:p>
            <a:pPr marL="914400" lvl="2" indent="0">
              <a:buNone/>
            </a:pPr>
            <a:r>
              <a:rPr lang="en-CA" sz="2200" i="1" dirty="0">
                <a:solidFill>
                  <a:srgbClr val="A70001"/>
                </a:solidFill>
              </a:rPr>
              <a:t>is treated like an access control list. </a:t>
            </a:r>
            <a:endParaRPr lang="en-US" sz="2200" b="1" i="1" dirty="0">
              <a:solidFill>
                <a:srgbClr val="A7000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6C847E-ABEC-3F40-8544-DC5ADDA92E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2776" y="4480105"/>
            <a:ext cx="4769224" cy="2377894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141805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4371A6-BF8B-8144-924E-FE3DF6D47B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2729" y="632012"/>
            <a:ext cx="11591365" cy="5967571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en-CA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[</a:t>
            </a:r>
            <a:r>
              <a:rPr lang="en-CA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root@client</a:t>
            </a:r>
            <a:r>
              <a:rPr lang="en-CA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~]# </a:t>
            </a:r>
            <a:r>
              <a:rPr lang="en-CA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ping 172.16.0.99</a:t>
            </a:r>
          </a:p>
          <a:p>
            <a:pPr marL="457200" lvl="1" indent="0">
              <a:buNone/>
            </a:pPr>
            <a:r>
              <a:rPr lang="en-CA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&lt;output omitted&gt;</a:t>
            </a:r>
          </a:p>
          <a:p>
            <a:pPr marL="457200" lvl="1" indent="0">
              <a:buNone/>
            </a:pPr>
            <a:r>
              <a:rPr lang="en-CA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[</a:t>
            </a:r>
            <a:r>
              <a:rPr lang="en-CA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root@client</a:t>
            </a:r>
            <a:r>
              <a:rPr lang="en-CA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~]# </a:t>
            </a:r>
            <a:r>
              <a:rPr lang="en-CA" sz="1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wg</a:t>
            </a:r>
            <a:endParaRPr lang="en-CA" sz="18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457200" lvl="1" indent="0">
              <a:buNone/>
            </a:pPr>
            <a:r>
              <a:rPr lang="en-CA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interface: wg0</a:t>
            </a:r>
          </a:p>
          <a:p>
            <a:pPr marL="457200" lvl="1" indent="0">
              <a:buNone/>
            </a:pPr>
            <a:r>
              <a:rPr lang="en-CA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  public key: 8pfWwwPK8R+Qe/fuN5FZ0P2ddngWd8s79sOQw5Q7SXE=</a:t>
            </a:r>
          </a:p>
          <a:p>
            <a:pPr marL="457200" lvl="1" indent="0">
              <a:buNone/>
            </a:pPr>
            <a:r>
              <a:rPr lang="en-CA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  private key: (hidden)</a:t>
            </a:r>
          </a:p>
          <a:p>
            <a:pPr marL="457200" lvl="1" indent="0">
              <a:buNone/>
            </a:pPr>
            <a:r>
              <a:rPr lang="en-CA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  listening port: 55123</a:t>
            </a:r>
          </a:p>
          <a:p>
            <a:pPr marL="457200" lvl="1" indent="0">
              <a:buNone/>
            </a:pPr>
            <a:r>
              <a:rPr lang="en-CA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peer: cjmyZf4c+6U3pD2QT+6Bxkjj9qzU8EePjc8dSeuXvWs=</a:t>
            </a:r>
          </a:p>
          <a:p>
            <a:pPr marL="457200" lvl="1" indent="0">
              <a:buNone/>
            </a:pPr>
            <a:r>
              <a:rPr lang="en-CA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  endpoint: 192.168.1.106:55234</a:t>
            </a:r>
          </a:p>
          <a:p>
            <a:pPr marL="457200" lvl="1" indent="0">
              <a:buNone/>
            </a:pPr>
            <a:r>
              <a:rPr lang="en-CA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  allowed </a:t>
            </a:r>
            <a:r>
              <a:rPr lang="en-CA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ips</a:t>
            </a:r>
            <a:r>
              <a:rPr lang="en-CA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: 172.16.0.0/16</a:t>
            </a:r>
          </a:p>
          <a:p>
            <a:pPr marL="457200" lvl="1" indent="0">
              <a:buNone/>
            </a:pPr>
            <a:r>
              <a:rPr lang="en-CA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  latest handshake: 18 seconds ago</a:t>
            </a:r>
          </a:p>
          <a:p>
            <a:pPr marL="457200" lvl="1" indent="0">
              <a:buNone/>
            </a:pPr>
            <a:r>
              <a:rPr lang="en-CA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  transfer: 8.21 KiB received, 15.10 KiB sent</a:t>
            </a:r>
          </a:p>
          <a:p>
            <a:pPr marL="457200" lvl="1" indent="0">
              <a:buNone/>
            </a:pPr>
            <a:endParaRPr lang="en-CA" sz="1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914400" lvl="2" indent="0">
              <a:buNone/>
            </a:pPr>
            <a:endParaRPr lang="en-CA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6C847E-ABEC-3F40-8544-DC5ADDA92E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2776" y="4480105"/>
            <a:ext cx="4769224" cy="2377894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949852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</TotalTime>
  <Words>1714</Words>
  <Application>Microsoft Macintosh PowerPoint</Application>
  <PresentationFormat>Widescreen</PresentationFormat>
  <Paragraphs>207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Arial</vt:lpstr>
      <vt:lpstr>Calibri</vt:lpstr>
      <vt:lpstr>Calibri Light</vt:lpstr>
      <vt:lpstr>Courier New</vt:lpstr>
      <vt:lpstr>Office Theme</vt:lpstr>
      <vt:lpstr>A somewhat gentle introduction to  </vt:lpstr>
      <vt:lpstr>The what and why</vt:lpstr>
      <vt:lpstr>Other stuff</vt:lpstr>
      <vt:lpstr>Basic VPN implementation (2 peers)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Making WireGuard configuration persistent</vt:lpstr>
      <vt:lpstr>PowerPoint Presentation</vt:lpstr>
      <vt:lpstr>Using WireGuard to access a remote network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Using WireGuard to secure traffic between  2+ networks</vt:lpstr>
      <vt:lpstr>PowerPoint Presentation</vt:lpstr>
      <vt:lpstr>PowerPoint Presentation</vt:lpstr>
      <vt:lpstr>One more thing…</vt:lpstr>
      <vt:lpstr>Using the apps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somewhat gentle introduction to  </dc:title>
  <dc:creator>Jason Eckert</dc:creator>
  <cp:lastModifiedBy>Jason Eckert</cp:lastModifiedBy>
  <cp:revision>24</cp:revision>
  <dcterms:created xsi:type="dcterms:W3CDTF">2021-02-07T20:56:23Z</dcterms:created>
  <dcterms:modified xsi:type="dcterms:W3CDTF">2021-02-08T15:45:21Z</dcterms:modified>
</cp:coreProperties>
</file>