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59" r:id="rId4"/>
    <p:sldId id="258" r:id="rId5"/>
    <p:sldId id="261" r:id="rId6"/>
    <p:sldId id="262" r:id="rId7"/>
    <p:sldId id="264" r:id="rId8"/>
    <p:sldId id="269" r:id="rId9"/>
    <p:sldId id="270" r:id="rId10"/>
    <p:sldId id="271" r:id="rId11"/>
    <p:sldId id="273" r:id="rId12"/>
    <p:sldId id="272" r:id="rId13"/>
    <p:sldId id="301" r:id="rId14"/>
    <p:sldId id="274" r:id="rId15"/>
    <p:sldId id="275" r:id="rId16"/>
    <p:sldId id="302" r:id="rId17"/>
    <p:sldId id="303" r:id="rId18"/>
    <p:sldId id="304" r:id="rId19"/>
    <p:sldId id="279" r:id="rId20"/>
    <p:sldId id="305" r:id="rId21"/>
    <p:sldId id="306" r:id="rId22"/>
    <p:sldId id="307" r:id="rId23"/>
    <p:sldId id="308" r:id="rId24"/>
    <p:sldId id="280" r:id="rId25"/>
    <p:sldId id="281" r:id="rId26"/>
    <p:sldId id="286" r:id="rId27"/>
    <p:sldId id="288" r:id="rId28"/>
    <p:sldId id="290" r:id="rId29"/>
    <p:sldId id="291" r:id="rId30"/>
    <p:sldId id="292" r:id="rId31"/>
    <p:sldId id="294" r:id="rId32"/>
    <p:sldId id="295" r:id="rId33"/>
    <p:sldId id="299" r:id="rId34"/>
    <p:sldId id="309" r:id="rId35"/>
    <p:sldId id="310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D7CB1A5-AFB2-49AF-9258-1AD4D38B0BB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458A10-CC6E-4B29-989A-D92AEBF32C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&amp;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2819400"/>
            <a:ext cx="6480048" cy="1752600"/>
          </a:xfrm>
        </p:spPr>
        <p:txBody>
          <a:bodyPr/>
          <a:lstStyle/>
          <a:p>
            <a:r>
              <a:rPr lang="en-US" dirty="0" smtClean="0"/>
              <a:t>          … and why you should care.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5257800"/>
            <a:ext cx="4773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Sarah Harvey</a:t>
            </a:r>
          </a:p>
          <a:p>
            <a:pPr algn="r"/>
            <a:r>
              <a:rPr lang="en-US" sz="1400" dirty="0" smtClean="0"/>
              <a:t>{</a:t>
            </a:r>
            <a:r>
              <a:rPr lang="en-US" sz="1400" dirty="0" err="1" smtClean="0"/>
              <a:t>CrySP</a:t>
            </a:r>
            <a:r>
              <a:rPr lang="en-US" sz="1400" dirty="0" smtClean="0"/>
              <a:t>, Information Retrieval} group</a:t>
            </a:r>
          </a:p>
          <a:p>
            <a:pPr algn="r"/>
            <a:r>
              <a:rPr lang="en-US" sz="1400" dirty="0" smtClean="0"/>
              <a:t>University of Waterloo</a:t>
            </a:r>
          </a:p>
          <a:p>
            <a:pPr algn="r"/>
            <a:r>
              <a:rPr lang="en-US" sz="1400" dirty="0" smtClean="0"/>
              <a:t>sharvey@cs.uwaterloo.ca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33400"/>
            <a:ext cx="3200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in 30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 have this wonderful technology called </a:t>
            </a:r>
            <a:r>
              <a:rPr lang="en-US" b="1" dirty="0" smtClean="0"/>
              <a:t>cryptography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Encryption protects </a:t>
            </a:r>
            <a:r>
              <a:rPr lang="en-US" b="1" dirty="0" smtClean="0"/>
              <a:t>confidentiality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MACs/digital signatures protect </a:t>
            </a:r>
            <a:r>
              <a:rPr lang="en-US" b="1" dirty="0" smtClean="0"/>
              <a:t>integrity</a:t>
            </a:r>
            <a:r>
              <a:rPr lang="en-US" dirty="0" smtClean="0"/>
              <a:t> and </a:t>
            </a:r>
            <a:r>
              <a:rPr lang="en-US" b="1" dirty="0" smtClean="0"/>
              <a:t>authenticity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Types of cryptographic systems:</a:t>
            </a:r>
            <a:endParaRPr lang="en-US" dirty="0"/>
          </a:p>
          <a:p>
            <a:pPr lvl="1"/>
            <a:r>
              <a:rPr lang="en-US" dirty="0"/>
              <a:t>Symmetric-key </a:t>
            </a:r>
            <a:r>
              <a:rPr lang="en-US" dirty="0" smtClean="0"/>
              <a:t>systems</a:t>
            </a:r>
            <a:endParaRPr lang="en-US" dirty="0"/>
          </a:p>
          <a:p>
            <a:pPr lvl="1"/>
            <a:r>
              <a:rPr lang="en-US" dirty="0"/>
              <a:t>Public-key </a:t>
            </a:r>
            <a:r>
              <a:rPr lang="en-US" dirty="0" smtClean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3115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Revisiting communication securely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666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53046"/>
            <a:ext cx="666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429" y="437197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2077" y="34290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371975"/>
            <a:ext cx="666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92077" y="5247929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7801"/>
            <a:ext cx="769029" cy="44505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371600" y="3900487"/>
            <a:ext cx="381000" cy="4714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282419" y="4792856"/>
            <a:ext cx="1485900" cy="990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74029" y="4838700"/>
            <a:ext cx="526371" cy="2667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68319" y="4257710"/>
            <a:ext cx="184681" cy="48359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7400" y="3200400"/>
            <a:ext cx="533400" cy="28609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867400" y="4136231"/>
            <a:ext cx="533400" cy="60507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86496"/>
            <a:ext cx="838200" cy="68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the wire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51" y="1774825"/>
            <a:ext cx="5862497" cy="4625975"/>
          </a:xfrm>
        </p:spPr>
      </p:pic>
    </p:spTree>
    <p:extLst>
      <p:ext uri="{BB962C8B-B14F-4D97-AF65-F5344CB8AC3E}">
        <p14:creationId xmlns:p14="http://schemas.microsoft.com/office/powerpoint/2010/main" val="34241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HTTPS (the green padlock in your browser)</a:t>
            </a:r>
          </a:p>
          <a:p>
            <a:pPr lvl="1"/>
            <a:r>
              <a:rPr lang="en-US" dirty="0" smtClean="0"/>
              <a:t>HTTP with SSL</a:t>
            </a:r>
          </a:p>
          <a:p>
            <a:pPr lvl="1"/>
            <a:r>
              <a:rPr lang="en-US" dirty="0" smtClean="0"/>
              <a:t>Doesn’t hide endpoints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SSH (host keys, transport, pub/</a:t>
            </a:r>
            <a:r>
              <a:rPr lang="en-US" dirty="0" err="1" smtClean="0"/>
              <a:t>pri</a:t>
            </a:r>
            <a:r>
              <a:rPr lang="en-US" dirty="0" smtClean="0"/>
              <a:t> keys)</a:t>
            </a:r>
          </a:p>
          <a:p>
            <a:pPr lvl="1"/>
            <a:r>
              <a:rPr lang="en-US" dirty="0" smtClean="0"/>
              <a:t>Doesn’t hide endpoints</a:t>
            </a:r>
          </a:p>
          <a:p>
            <a:endParaRPr lang="en-US" dirty="0" smtClean="0"/>
          </a:p>
          <a:p>
            <a:r>
              <a:rPr lang="en-US" dirty="0" smtClean="0"/>
              <a:t>Mail (STARTTLS, PGP/GPG)</a:t>
            </a:r>
            <a:endParaRPr lang="en-US" dirty="0"/>
          </a:p>
          <a:p>
            <a:pPr lvl="1"/>
            <a:r>
              <a:rPr lang="en-US" dirty="0" smtClean="0"/>
              <a:t>PGP/GPG doesn’t protect mail headers</a:t>
            </a:r>
          </a:p>
        </p:txBody>
      </p:sp>
    </p:spTree>
    <p:extLst>
      <p:ext uri="{BB962C8B-B14F-4D97-AF65-F5344CB8AC3E}">
        <p14:creationId xmlns:p14="http://schemas.microsoft.com/office/powerpoint/2010/main" val="415529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transmitting our data </a:t>
            </a:r>
            <a:r>
              <a:rPr lang="en-US" b="1" dirty="0" smtClean="0"/>
              <a:t>securely</a:t>
            </a:r>
            <a:r>
              <a:rPr lang="en-US" dirty="0" smtClean="0"/>
              <a:t>, but that doesn’t mean our communication is necessarily </a:t>
            </a:r>
            <a:r>
              <a:rPr lang="en-US" b="1" dirty="0" smtClean="0"/>
              <a:t>private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Metadata is still being leaked:</a:t>
            </a:r>
          </a:p>
          <a:p>
            <a:pPr lvl="1"/>
            <a:r>
              <a:rPr lang="en-US" dirty="0" smtClean="0"/>
              <a:t>Who we’re talking to</a:t>
            </a:r>
          </a:p>
          <a:p>
            <a:pPr lvl="1"/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What method (e.g. thing ports/protocol)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in 30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is the </a:t>
            </a:r>
            <a:r>
              <a:rPr lang="en-US" b="1" dirty="0" smtClean="0"/>
              <a:t>practice of </a:t>
            </a:r>
            <a:r>
              <a:rPr lang="en-US" dirty="0" smtClean="0"/>
              <a:t>defending information from unauthorized parties</a:t>
            </a:r>
          </a:p>
          <a:p>
            <a:pPr lvl="1"/>
            <a:r>
              <a:rPr lang="en-US" dirty="0" smtClean="0"/>
              <a:t>Prevent use, tampering, duplication, destruction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Privacy is the </a:t>
            </a:r>
            <a:r>
              <a:rPr lang="en-US" b="1" dirty="0" smtClean="0"/>
              <a:t>ability to</a:t>
            </a:r>
            <a:r>
              <a:rPr lang="en-US" dirty="0" smtClean="0"/>
              <a:t> seclude one’s information from unauthorized parties</a:t>
            </a:r>
          </a:p>
        </p:txBody>
      </p:sp>
    </p:spTree>
    <p:extLst>
      <p:ext uri="{BB962C8B-B14F-4D97-AF65-F5344CB8AC3E}">
        <p14:creationId xmlns:p14="http://schemas.microsoft.com/office/powerpoint/2010/main" val="28899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really of concern?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communication itself is protected.</a:t>
            </a:r>
          </a:p>
          <a:p>
            <a:endParaRPr lang="en-US" dirty="0"/>
          </a:p>
          <a:p>
            <a:r>
              <a:rPr lang="en-US" dirty="0" smtClean="0"/>
              <a:t>Is the metadata really that useful?</a:t>
            </a:r>
          </a:p>
          <a:p>
            <a:endParaRPr lang="en-US" dirty="0"/>
          </a:p>
          <a:p>
            <a:r>
              <a:rPr lang="en-US" dirty="0" smtClean="0"/>
              <a:t>Is it possible to record all that information?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a look at what other things we may inadvertently reveal:</a:t>
            </a:r>
          </a:p>
          <a:p>
            <a:pPr lvl="1"/>
            <a:r>
              <a:rPr lang="en-US" dirty="0" smtClean="0"/>
              <a:t>Search/click habits (tied to a Google/Bing account)</a:t>
            </a:r>
          </a:p>
          <a:p>
            <a:pPr lvl="1"/>
            <a:r>
              <a:rPr lang="en-US" dirty="0" smtClean="0"/>
              <a:t>Purchase habits (tied to a credit card, account)</a:t>
            </a:r>
          </a:p>
          <a:p>
            <a:pPr lvl="1"/>
            <a:r>
              <a:rPr lang="en-US" dirty="0" smtClean="0"/>
              <a:t>Location habits (GPS, PRESTO card, etc.)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We are living in an age where any and all information is collected about us.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need to be concerned?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depends on who the bad guy is.</a:t>
            </a:r>
          </a:p>
          <a:p>
            <a:endParaRPr lang="en-US" dirty="0"/>
          </a:p>
          <a:p>
            <a:r>
              <a:rPr lang="en-US" dirty="0" smtClean="0"/>
              <a:t>In security/privacy circles, we have a notion of identifying </a:t>
            </a:r>
            <a:r>
              <a:rPr lang="en-US" b="1" dirty="0" smtClean="0"/>
              <a:t>who/what is our adversary.</a:t>
            </a:r>
            <a:endParaRPr lang="en-US" dirty="0" smtClean="0"/>
          </a:p>
          <a:p>
            <a:endParaRPr lang="en-US" b="1" dirty="0"/>
          </a:p>
          <a:p>
            <a:r>
              <a:rPr lang="en-US" dirty="0" smtClean="0"/>
              <a:t>We then make certain security assurances about </a:t>
            </a:r>
            <a:r>
              <a:rPr lang="en-US" b="1" dirty="0" smtClean="0"/>
              <a:t>what we can secure/hide against the defined adversary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0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how we’re usually told to secure our systems: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on’t go to the super sketchy websites</a:t>
            </a:r>
          </a:p>
          <a:p>
            <a:r>
              <a:rPr lang="en-US" dirty="0" smtClean="0"/>
              <a:t>Use antivirus</a:t>
            </a:r>
          </a:p>
          <a:p>
            <a:r>
              <a:rPr lang="en-US" dirty="0" smtClean="0"/>
              <a:t>Use firewall</a:t>
            </a:r>
          </a:p>
          <a:p>
            <a:r>
              <a:rPr lang="en-US" dirty="0" smtClean="0"/>
              <a:t>Don’t reuse passwords</a:t>
            </a:r>
          </a:p>
          <a:p>
            <a:r>
              <a:rPr lang="en-US" dirty="0" smtClean="0"/>
              <a:t>Never put out personal information about yourself</a:t>
            </a:r>
          </a:p>
          <a:p>
            <a:endParaRPr lang="en-US" dirty="0"/>
          </a:p>
          <a:p>
            <a:r>
              <a:rPr lang="en-US" dirty="0" smtClean="0"/>
              <a:t>We’re totally cool here, right guys?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talk?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87" y="1774825"/>
            <a:ext cx="3839425" cy="4625975"/>
          </a:xfrm>
        </p:spPr>
      </p:pic>
    </p:spTree>
    <p:extLst>
      <p:ext uri="{BB962C8B-B14F-4D97-AF65-F5344CB8AC3E}">
        <p14:creationId xmlns:p14="http://schemas.microsoft.com/office/powerpoint/2010/main" val="35570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who the adversary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1: </a:t>
            </a:r>
            <a:r>
              <a:rPr lang="en-US" dirty="0" err="1"/>
              <a:t>s</a:t>
            </a:r>
            <a:r>
              <a:rPr lang="en-US" dirty="0" err="1" smtClean="0"/>
              <a:t>criptkiddies</a:t>
            </a:r>
            <a:r>
              <a:rPr lang="en-US" dirty="0" smtClean="0"/>
              <a:t> and co.</a:t>
            </a:r>
          </a:p>
          <a:p>
            <a:pPr lvl="1"/>
            <a:r>
              <a:rPr lang="en-US" dirty="0" smtClean="0"/>
              <a:t>Target: home machines/routers</a:t>
            </a:r>
          </a:p>
          <a:p>
            <a:pPr lvl="1"/>
            <a:r>
              <a:rPr lang="en-US" dirty="0" smtClean="0"/>
              <a:t>Purpose: </a:t>
            </a:r>
            <a:r>
              <a:rPr lang="en-US" dirty="0" err="1" smtClean="0"/>
              <a:t>Pwn</a:t>
            </a:r>
            <a:r>
              <a:rPr lang="en-US" dirty="0" smtClean="0"/>
              <a:t> </a:t>
            </a:r>
            <a:r>
              <a:rPr lang="en-US" dirty="0" err="1" smtClean="0"/>
              <a:t>ur</a:t>
            </a:r>
            <a:r>
              <a:rPr lang="en-US" dirty="0" smtClean="0"/>
              <a:t> PC (for fun</a:t>
            </a:r>
            <a:r>
              <a:rPr lang="en-US" strike="sngStrike" dirty="0" smtClean="0"/>
              <a:t> and profit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Purpose: create botnets, zombie PCs, etc.</a:t>
            </a:r>
          </a:p>
          <a:p>
            <a:pPr lvl="1"/>
            <a:r>
              <a:rPr lang="en-US" dirty="0" smtClean="0"/>
              <a:t>Method: various scripts/packages readily available (e.g. </a:t>
            </a:r>
            <a:r>
              <a:rPr lang="en-US" dirty="0" err="1" smtClean="0"/>
              <a:t>Metasploit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who the adversary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2: identity thieves</a:t>
            </a:r>
          </a:p>
          <a:p>
            <a:pPr lvl="1"/>
            <a:r>
              <a:rPr lang="en-US" dirty="0" smtClean="0"/>
              <a:t>Target: accounts of specific users</a:t>
            </a:r>
          </a:p>
          <a:p>
            <a:pPr lvl="1"/>
            <a:r>
              <a:rPr lang="en-US" dirty="0" smtClean="0"/>
              <a:t>Purpose: look for personal information for financial gain</a:t>
            </a:r>
          </a:p>
          <a:p>
            <a:pPr lvl="1"/>
            <a:r>
              <a:rPr lang="en-US" dirty="0" smtClean="0"/>
              <a:t>Method: </a:t>
            </a:r>
            <a:r>
              <a:rPr lang="en-US" dirty="0" err="1" smtClean="0"/>
              <a:t>OSInt</a:t>
            </a:r>
            <a:r>
              <a:rPr lang="en-US" dirty="0" smtClean="0"/>
              <a:t>, specific backdoors, phishing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91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who the adversary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3: government agencies</a:t>
            </a:r>
          </a:p>
          <a:p>
            <a:pPr lvl="1"/>
            <a:r>
              <a:rPr lang="en-US" dirty="0" smtClean="0"/>
              <a:t>Target: whistleblowers (the physical person)</a:t>
            </a:r>
          </a:p>
          <a:p>
            <a:pPr lvl="1"/>
            <a:r>
              <a:rPr lang="en-US" dirty="0" smtClean="0"/>
              <a:t>Purpose: prevent highly classified/sensitive information from being revealed</a:t>
            </a:r>
          </a:p>
          <a:p>
            <a:pPr lvl="1"/>
            <a:r>
              <a:rPr lang="en-US" dirty="0" smtClean="0"/>
              <a:t>Method: &lt;CLASSIFIED&gt;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5022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who the adversary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4: corporations</a:t>
            </a:r>
          </a:p>
          <a:p>
            <a:pPr lvl="1"/>
            <a:r>
              <a:rPr lang="en-US" dirty="0" smtClean="0"/>
              <a:t>Target: everyone</a:t>
            </a:r>
          </a:p>
          <a:p>
            <a:pPr lvl="1"/>
            <a:r>
              <a:rPr lang="en-US" dirty="0" smtClean="0"/>
              <a:t>Purpose: improve services for all users; research</a:t>
            </a:r>
          </a:p>
          <a:p>
            <a:pPr lvl="1"/>
            <a:r>
              <a:rPr lang="en-US" dirty="0" smtClean="0"/>
              <a:t>Method: marketing, lax policies, privacy guarantees</a:t>
            </a:r>
          </a:p>
          <a:p>
            <a:pPr lvl="1"/>
            <a:r>
              <a:rPr lang="en-US" dirty="0" smtClean="0"/>
              <a:t>Method: scanning through consumed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2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all matter?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knowingly or unknowingly end up </a:t>
            </a:r>
            <a:r>
              <a:rPr lang="en-US" b="1" dirty="0" smtClean="0"/>
              <a:t>providing a large amount of information </a:t>
            </a:r>
            <a:r>
              <a:rPr lang="en-US" dirty="0" smtClean="0"/>
              <a:t>about ourselves</a:t>
            </a:r>
          </a:p>
          <a:p>
            <a:r>
              <a:rPr lang="en-US" dirty="0" smtClean="0"/>
              <a:t>We now have systems that are capable of both </a:t>
            </a:r>
            <a:r>
              <a:rPr lang="en-US" b="1" dirty="0" smtClean="0"/>
              <a:t>storing</a:t>
            </a:r>
            <a:r>
              <a:rPr lang="en-US" dirty="0" smtClean="0"/>
              <a:t> and </a:t>
            </a:r>
            <a:r>
              <a:rPr lang="en-US" b="1" dirty="0" smtClean="0"/>
              <a:t>analyzing</a:t>
            </a:r>
            <a:r>
              <a:rPr lang="en-US" dirty="0" smtClean="0"/>
              <a:t> this data</a:t>
            </a:r>
          </a:p>
          <a:p>
            <a:pPr lvl="1"/>
            <a:r>
              <a:rPr lang="en-US" dirty="0" smtClean="0"/>
              <a:t>(This is the focus of information retrieval systems)</a:t>
            </a:r>
          </a:p>
          <a:p>
            <a:r>
              <a:rPr lang="en-US" dirty="0" smtClean="0"/>
              <a:t>We often </a:t>
            </a:r>
            <a:r>
              <a:rPr lang="en-US" b="1" dirty="0" smtClean="0"/>
              <a:t>trust</a:t>
            </a:r>
            <a:r>
              <a:rPr lang="en-US" dirty="0" smtClean="0"/>
              <a:t> major third parties to </a:t>
            </a:r>
            <a:r>
              <a:rPr lang="en-US" b="1" dirty="0" smtClean="0"/>
              <a:t>do the right thing</a:t>
            </a:r>
            <a:r>
              <a:rPr lang="en-US" dirty="0" smtClean="0"/>
              <a:t> in order to provide us with </a:t>
            </a:r>
            <a:r>
              <a:rPr lang="en-US" b="1" dirty="0" smtClean="0"/>
              <a:t>useful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of third parties…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99" b="60396"/>
          <a:stretch/>
        </p:blipFill>
        <p:spPr>
          <a:xfrm>
            <a:off x="457199" y="2350866"/>
            <a:ext cx="8352581" cy="2144933"/>
          </a:xfrm>
        </p:spPr>
      </p:pic>
    </p:spTree>
    <p:extLst>
      <p:ext uri="{BB962C8B-B14F-4D97-AF65-F5344CB8AC3E}">
        <p14:creationId xmlns:p14="http://schemas.microsoft.com/office/powerpoint/2010/main" val="27150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Snowden affair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87" y="1774825"/>
            <a:ext cx="3839425" cy="4625975"/>
          </a:xfrm>
        </p:spPr>
      </p:pic>
    </p:spTree>
    <p:extLst>
      <p:ext uri="{BB962C8B-B14F-4D97-AF65-F5344CB8AC3E}">
        <p14:creationId xmlns:p14="http://schemas.microsoft.com/office/powerpoint/2010/main" val="14602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Snowden affair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Leaked a number of documents suggesting government surveillance programs in place:</a:t>
            </a:r>
          </a:p>
          <a:p>
            <a:pPr lvl="1"/>
            <a:r>
              <a:rPr lang="en-US" dirty="0" smtClean="0"/>
              <a:t>PRISM</a:t>
            </a:r>
          </a:p>
          <a:p>
            <a:pPr lvl="1"/>
            <a:r>
              <a:rPr lang="en-US" dirty="0" err="1" smtClean="0"/>
              <a:t>XKeyscore</a:t>
            </a:r>
            <a:endParaRPr lang="en-US" dirty="0" smtClean="0"/>
          </a:p>
          <a:p>
            <a:pPr lvl="1"/>
            <a:r>
              <a:rPr lang="en-US" dirty="0" err="1" smtClean="0"/>
              <a:t>Tempora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Called the most significant leak in US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response: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Nope.</a:t>
            </a:r>
          </a:p>
          <a:p>
            <a:endParaRPr lang="en-US" dirty="0"/>
          </a:p>
          <a:p>
            <a:r>
              <a:rPr lang="en-US" dirty="0" smtClean="0"/>
              <a:t>There is no way that </a:t>
            </a:r>
            <a:r>
              <a:rPr lang="en-US" b="1" dirty="0" smtClean="0"/>
              <a:t>Microsoft, Google, Facebook, Apple, etc.</a:t>
            </a:r>
            <a:r>
              <a:rPr lang="en-US" dirty="0" smtClean="0"/>
              <a:t> would willingly provide the NSA with information.</a:t>
            </a:r>
          </a:p>
          <a:p>
            <a:endParaRPr lang="en-US" dirty="0"/>
          </a:p>
          <a:p>
            <a:r>
              <a:rPr lang="en-US" dirty="0" smtClean="0"/>
              <a:t>Policies exist to protect the user,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Haha</a:t>
            </a:r>
            <a:r>
              <a:rPr lang="en-US" dirty="0" smtClean="0"/>
              <a:t> no.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10" y="1774825"/>
            <a:ext cx="6386779" cy="4625975"/>
          </a:xfrm>
        </p:spPr>
      </p:pic>
    </p:spTree>
    <p:extLst>
      <p:ext uri="{BB962C8B-B14F-4D97-AF65-F5344CB8AC3E}">
        <p14:creationId xmlns:p14="http://schemas.microsoft.com/office/powerpoint/2010/main" val="28384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talk?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Lots of media coverage on Snowden, NSA, and other government agencies</a:t>
            </a:r>
          </a:p>
          <a:p>
            <a:endParaRPr lang="en-US" dirty="0"/>
          </a:p>
          <a:p>
            <a:r>
              <a:rPr lang="en-US" dirty="0" smtClean="0"/>
              <a:t>Media coverage on sec/privacy policies companies</a:t>
            </a:r>
          </a:p>
          <a:p>
            <a:endParaRPr lang="en-US" dirty="0" smtClean="0"/>
          </a:p>
          <a:p>
            <a:r>
              <a:rPr lang="en-US" dirty="0" smtClean="0"/>
              <a:t>Does the general public actually understand what all of this means?</a:t>
            </a:r>
          </a:p>
          <a:p>
            <a:endParaRPr lang="en-US" dirty="0"/>
          </a:p>
          <a:p>
            <a:r>
              <a:rPr lang="en-US" dirty="0" smtClean="0"/>
              <a:t>What are the implications of these findings?</a:t>
            </a:r>
          </a:p>
          <a:p>
            <a:pPr lvl="1"/>
            <a:r>
              <a:rPr lang="en-US" dirty="0" smtClean="0"/>
              <a:t>Not just technological, but social context</a:t>
            </a:r>
          </a:p>
        </p:txBody>
      </p:sp>
    </p:spTree>
    <p:extLst>
      <p:ext uri="{BB962C8B-B14F-4D97-AF65-F5344CB8AC3E}">
        <p14:creationId xmlns:p14="http://schemas.microsoft.com/office/powerpoint/2010/main" val="4825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Haha</a:t>
            </a:r>
            <a:r>
              <a:rPr lang="en-US" dirty="0" smtClean="0"/>
              <a:t> no.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28" y="2253994"/>
            <a:ext cx="4972744" cy="3667637"/>
          </a:xfrm>
        </p:spPr>
      </p:pic>
    </p:spTree>
    <p:extLst>
      <p:ext uri="{BB962C8B-B14F-4D97-AF65-F5344CB8AC3E}">
        <p14:creationId xmlns:p14="http://schemas.microsoft.com/office/powerpoint/2010/main" val="7330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Clearly we can trust crypto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4" y="1774825"/>
            <a:ext cx="5703512" cy="4625975"/>
          </a:xfrm>
        </p:spPr>
      </p:pic>
    </p:spTree>
    <p:extLst>
      <p:ext uri="{BB962C8B-B14F-4D97-AF65-F5344CB8AC3E}">
        <p14:creationId xmlns:p14="http://schemas.microsoft.com/office/powerpoint/2010/main" val="4513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…or trust Linux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34607" r="494" b="21320"/>
          <a:stretch/>
        </p:blipFill>
        <p:spPr>
          <a:xfrm>
            <a:off x="299956" y="2743200"/>
            <a:ext cx="8450660" cy="2671340"/>
          </a:xfrm>
        </p:spPr>
      </p:pic>
    </p:spTree>
    <p:extLst>
      <p:ext uri="{BB962C8B-B14F-4D97-AF65-F5344CB8AC3E}">
        <p14:creationId xmlns:p14="http://schemas.microsoft.com/office/powerpoint/2010/main" val="33121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can’t just worry about protecting explicit information</a:t>
            </a:r>
          </a:p>
          <a:p>
            <a:pPr lvl="1"/>
            <a:r>
              <a:rPr lang="en-US" dirty="0" smtClean="0"/>
              <a:t>Lots of implicit information being leaked</a:t>
            </a:r>
          </a:p>
          <a:p>
            <a:r>
              <a:rPr lang="en-US" dirty="0" smtClean="0"/>
              <a:t>Our data is subject to… who’s whims?</a:t>
            </a:r>
          </a:p>
          <a:p>
            <a:pPr lvl="1"/>
            <a:r>
              <a:rPr lang="en-US" dirty="0" smtClean="0"/>
              <a:t>Hackers?</a:t>
            </a:r>
          </a:p>
          <a:p>
            <a:pPr lvl="1"/>
            <a:r>
              <a:rPr lang="en-US" dirty="0" smtClean="0"/>
              <a:t>Corporations?</a:t>
            </a:r>
          </a:p>
          <a:p>
            <a:pPr lvl="1"/>
            <a:r>
              <a:rPr lang="en-US" dirty="0" smtClean="0"/>
              <a:t>Gov’t Agencies?</a:t>
            </a:r>
          </a:p>
          <a:p>
            <a:r>
              <a:rPr lang="en-US" dirty="0" smtClean="0"/>
              <a:t>We may not be threats to national security, but we should be aware that this is happening, and be guaranteed some level of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recent 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Adobe leak:</a:t>
            </a:r>
          </a:p>
          <a:p>
            <a:pPr lvl="1"/>
            <a:r>
              <a:rPr lang="en-US" dirty="0" smtClean="0"/>
              <a:t>Big company = millions of users</a:t>
            </a:r>
          </a:p>
          <a:p>
            <a:pPr lvl="1"/>
            <a:r>
              <a:rPr lang="en-US" dirty="0" smtClean="0"/>
              <a:t>Source code compromised</a:t>
            </a:r>
          </a:p>
          <a:p>
            <a:pPr lvl="1"/>
            <a:r>
              <a:rPr lang="en-US" dirty="0" smtClean="0"/>
              <a:t>Passwords were encrypted, </a:t>
            </a:r>
            <a:r>
              <a:rPr lang="en-US" b="1" dirty="0" smtClean="0"/>
              <a:t>not hashed</a:t>
            </a:r>
            <a:endParaRPr lang="en-US" dirty="0" smtClean="0"/>
          </a:p>
          <a:p>
            <a:r>
              <a:rPr lang="en-US" dirty="0" smtClean="0"/>
              <a:t>NSA v. The World:</a:t>
            </a:r>
          </a:p>
          <a:p>
            <a:pPr lvl="1"/>
            <a:r>
              <a:rPr lang="en-US" dirty="0" smtClean="0"/>
              <a:t>German Chancellor Merkel’s phone was </a:t>
            </a:r>
            <a:r>
              <a:rPr lang="en-US" b="1" dirty="0" smtClean="0"/>
              <a:t>tapped</a:t>
            </a:r>
            <a:endParaRPr lang="en-US" dirty="0"/>
          </a:p>
          <a:p>
            <a:pPr lvl="1"/>
            <a:r>
              <a:rPr lang="en-US" dirty="0" smtClean="0"/>
              <a:t>NSA reveals to be monitoring the links between </a:t>
            </a:r>
            <a:r>
              <a:rPr lang="en-US" b="1" dirty="0" smtClean="0"/>
              <a:t>users</a:t>
            </a:r>
            <a:r>
              <a:rPr lang="en-US" dirty="0" smtClean="0"/>
              <a:t> and </a:t>
            </a:r>
            <a:r>
              <a:rPr lang="en-US" b="1" dirty="0" smtClean="0"/>
              <a:t>corporate datacenters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31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Added and Removed here!</a:t>
            </a:r>
            <a:endParaRPr lang="en-US" dirty="0"/>
          </a:p>
        </p:txBody>
      </p:sp>
      <p:pic>
        <p:nvPicPr>
          <p:cNvPr id="4" name="Content Placeholder 3" descr="nsa-smiley-face-58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4" b="5120"/>
          <a:stretch/>
        </p:blipFill>
        <p:spPr>
          <a:xfrm>
            <a:off x="457200" y="2055520"/>
            <a:ext cx="8229600" cy="4126544"/>
          </a:xfrm>
        </p:spPr>
      </p:pic>
    </p:spTree>
    <p:extLst>
      <p:ext uri="{BB962C8B-B14F-4D97-AF65-F5344CB8AC3E}">
        <p14:creationId xmlns:p14="http://schemas.microsoft.com/office/powerpoint/2010/main" val="213230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Open Discussion</a:t>
            </a:r>
            <a:endParaRPr lang="en-US" dirty="0"/>
          </a:p>
        </p:txBody>
      </p:sp>
      <p:pic>
        <p:nvPicPr>
          <p:cNvPr id="4" name="Content Placeholder 3" descr="shirtFron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" b="26702"/>
          <a:stretch/>
        </p:blipFill>
        <p:spPr>
          <a:xfrm>
            <a:off x="2209800" y="1600200"/>
            <a:ext cx="4744963" cy="4161453"/>
          </a:xfrm>
        </p:spPr>
      </p:pic>
      <p:sp>
        <p:nvSpPr>
          <p:cNvPr id="5" name="TextBox 4"/>
          <p:cNvSpPr txBox="1"/>
          <p:nvPr/>
        </p:nvSpPr>
        <p:spPr>
          <a:xfrm>
            <a:off x="3124200" y="6096000"/>
            <a:ext cx="278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teespring.com</a:t>
            </a:r>
            <a:r>
              <a:rPr lang="en-US" dirty="0"/>
              <a:t>/</a:t>
            </a:r>
            <a:r>
              <a:rPr lang="en-US" dirty="0" err="1"/>
              <a:t>nsassl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…mostly just some PhD student at UW</a:t>
            </a:r>
          </a:p>
          <a:p>
            <a:r>
              <a:rPr lang="en-US" dirty="0" smtClean="0"/>
              <a:t>Interested in Sec/</a:t>
            </a:r>
            <a:r>
              <a:rPr lang="en-US" dirty="0" err="1" smtClean="0"/>
              <a:t>Pri</a:t>
            </a:r>
            <a:r>
              <a:rPr lang="en-US" dirty="0" smtClean="0"/>
              <a:t> problems in IR systems</a:t>
            </a:r>
          </a:p>
          <a:p>
            <a:pPr lvl="1"/>
            <a:r>
              <a:rPr lang="en-US" dirty="0" smtClean="0"/>
              <a:t>User profiling, user behavior</a:t>
            </a:r>
          </a:p>
          <a:p>
            <a:pPr lvl="1"/>
            <a:r>
              <a:rPr lang="en-US" dirty="0" smtClean="0"/>
              <a:t>Privacy implications of profiling, linking</a:t>
            </a:r>
          </a:p>
          <a:p>
            <a:pPr lvl="1"/>
            <a:r>
              <a:rPr lang="en-US" dirty="0" smtClean="0"/>
              <a:t>Improving privacy of large IR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Interested promoting awareness of security, privacy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</a:t>
            </a:r>
          </a:p>
          <a:p>
            <a:endParaRPr lang="en-US" dirty="0" smtClean="0"/>
          </a:p>
          <a:p>
            <a:r>
              <a:rPr lang="en-US" dirty="0" smtClean="0"/>
              <a:t>What defines security? privacy?</a:t>
            </a:r>
          </a:p>
          <a:p>
            <a:endParaRPr lang="en-US" dirty="0" smtClean="0"/>
          </a:p>
          <a:p>
            <a:r>
              <a:rPr lang="en-US" dirty="0" smtClean="0"/>
              <a:t>Who gets to see your stuff?</a:t>
            </a:r>
          </a:p>
          <a:p>
            <a:pPr lvl="1"/>
            <a:r>
              <a:rPr lang="en-US" dirty="0" smtClean="0"/>
              <a:t>Who is the “bad guy”?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Snowden and friends</a:t>
            </a:r>
          </a:p>
          <a:p>
            <a:endParaRPr lang="en-US" dirty="0"/>
          </a:p>
          <a:p>
            <a:r>
              <a:rPr lang="en-US" dirty="0" smtClean="0"/>
              <a:t>The issue of trust</a:t>
            </a:r>
          </a:p>
        </p:txBody>
      </p:sp>
    </p:spTree>
    <p:extLst>
      <p:ext uri="{BB962C8B-B14F-4D97-AF65-F5344CB8AC3E}">
        <p14:creationId xmlns:p14="http://schemas.microsoft.com/office/powerpoint/2010/main" val="19816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This, Jen… is the internet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0" y="1676400"/>
            <a:ext cx="8450493" cy="4800599"/>
          </a:xfrm>
        </p:spPr>
      </p:pic>
    </p:spTree>
    <p:extLst>
      <p:ext uri="{BB962C8B-B14F-4D97-AF65-F5344CB8AC3E}">
        <p14:creationId xmlns:p14="http://schemas.microsoft.com/office/powerpoint/2010/main" val="19753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of networks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08" y="2726532"/>
            <a:ext cx="666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19" y="1726139"/>
            <a:ext cx="666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457200" y="2192864"/>
            <a:ext cx="8121694" cy="4120476"/>
            <a:chOff x="457200" y="2192864"/>
            <a:chExt cx="8121694" cy="41204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957513"/>
              <a:ext cx="279497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64" y="3657600"/>
              <a:ext cx="279497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3" y="4373244"/>
              <a:ext cx="279497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464719"/>
              <a:ext cx="4762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487" y="4805963"/>
              <a:ext cx="4762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706" y="3546348"/>
              <a:ext cx="4762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loud 3"/>
            <p:cNvSpPr/>
            <p:nvPr/>
          </p:nvSpPr>
          <p:spPr>
            <a:xfrm>
              <a:off x="3733800" y="3126314"/>
              <a:ext cx="1752600" cy="130730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Internet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1026" idx="3"/>
              <a:endCxn id="1028" idx="1"/>
            </p:cNvCxnSpPr>
            <p:nvPr/>
          </p:nvCxnSpPr>
          <p:spPr>
            <a:xfrm>
              <a:off x="736697" y="3155157"/>
              <a:ext cx="634903" cy="504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3"/>
              <a:endCxn id="1028" idx="1"/>
            </p:cNvCxnSpPr>
            <p:nvPr/>
          </p:nvCxnSpPr>
          <p:spPr>
            <a:xfrm flipV="1">
              <a:off x="742561" y="3659982"/>
              <a:ext cx="629039" cy="195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1028" idx="1"/>
            </p:cNvCxnSpPr>
            <p:nvPr/>
          </p:nvCxnSpPr>
          <p:spPr>
            <a:xfrm flipV="1">
              <a:off x="760030" y="3659982"/>
              <a:ext cx="611570" cy="910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28" idx="3"/>
              <a:endCxn id="10" idx="1"/>
            </p:cNvCxnSpPr>
            <p:nvPr/>
          </p:nvCxnSpPr>
          <p:spPr>
            <a:xfrm>
              <a:off x="1847850" y="3659982"/>
              <a:ext cx="846856" cy="81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914780"/>
              <a:ext cx="279497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434" y="5914780"/>
              <a:ext cx="279497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/>
            <p:cNvCxnSpPr>
              <a:stCxn id="9" idx="0"/>
              <a:endCxn id="10" idx="1"/>
            </p:cNvCxnSpPr>
            <p:nvPr/>
          </p:nvCxnSpPr>
          <p:spPr>
            <a:xfrm flipV="1">
              <a:off x="2233612" y="3741611"/>
              <a:ext cx="461094" cy="1064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2"/>
              <a:endCxn id="22" idx="0"/>
            </p:cNvCxnSpPr>
            <p:nvPr/>
          </p:nvCxnSpPr>
          <p:spPr>
            <a:xfrm flipH="1">
              <a:off x="1511349" y="5196488"/>
              <a:ext cx="722263" cy="718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3" idx="0"/>
              <a:endCxn id="9" idx="2"/>
            </p:cNvCxnSpPr>
            <p:nvPr/>
          </p:nvCxnSpPr>
          <p:spPr>
            <a:xfrm flipH="1" flipV="1">
              <a:off x="2233612" y="5196488"/>
              <a:ext cx="201571" cy="718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>
              <a:stCxn id="10" idx="3"/>
              <a:endCxn id="4" idx="2"/>
            </p:cNvCxnSpPr>
            <p:nvPr/>
          </p:nvCxnSpPr>
          <p:spPr>
            <a:xfrm>
              <a:off x="3170956" y="3741611"/>
              <a:ext cx="568280" cy="383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>
              <a:stCxn id="1027" idx="1"/>
              <a:endCxn id="47" idx="3"/>
            </p:cNvCxnSpPr>
            <p:nvPr/>
          </p:nvCxnSpPr>
          <p:spPr>
            <a:xfrm flipH="1" flipV="1">
              <a:off x="6191250" y="2525282"/>
              <a:ext cx="741458" cy="667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Cloud 1031"/>
            <p:cNvSpPr/>
            <p:nvPr/>
          </p:nvSpPr>
          <p:spPr>
            <a:xfrm>
              <a:off x="7435894" y="3854045"/>
              <a:ext cx="1143000" cy="948337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Cloud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34" name="Straight Connector 1033"/>
            <p:cNvCxnSpPr>
              <a:stCxn id="47" idx="3"/>
              <a:endCxn id="41" idx="1"/>
            </p:cNvCxnSpPr>
            <p:nvPr/>
          </p:nvCxnSpPr>
          <p:spPr>
            <a:xfrm flipV="1">
              <a:off x="6191250" y="2192864"/>
              <a:ext cx="1482769" cy="332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/>
            <p:cNvCxnSpPr>
              <a:stCxn id="4" idx="0"/>
              <a:endCxn id="1032" idx="2"/>
            </p:cNvCxnSpPr>
            <p:nvPr/>
          </p:nvCxnSpPr>
          <p:spPr>
            <a:xfrm>
              <a:off x="5484940" y="3779967"/>
              <a:ext cx="1954499" cy="548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330019"/>
              <a:ext cx="4762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44" name="Straight Connector 1043"/>
            <p:cNvCxnSpPr>
              <a:stCxn id="47" idx="2"/>
              <a:endCxn id="4" idx="0"/>
            </p:cNvCxnSpPr>
            <p:nvPr/>
          </p:nvCxnSpPr>
          <p:spPr>
            <a:xfrm flipH="1">
              <a:off x="5484940" y="2720544"/>
              <a:ext cx="468185" cy="1059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247" y="5190079"/>
              <a:ext cx="686383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802559"/>
              <a:ext cx="2381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462" y="5841205"/>
              <a:ext cx="247103" cy="46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299" y="5844477"/>
              <a:ext cx="247103" cy="46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53" name="Straight Connector 1052"/>
            <p:cNvCxnSpPr>
              <a:stCxn id="1048" idx="1"/>
              <a:endCxn id="4" idx="0"/>
            </p:cNvCxnSpPr>
            <p:nvPr/>
          </p:nvCxnSpPr>
          <p:spPr>
            <a:xfrm flipH="1" flipV="1">
              <a:off x="5484940" y="3779967"/>
              <a:ext cx="1611307" cy="1919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/>
            <p:cNvCxnSpPr>
              <a:stCxn id="4" idx="1"/>
              <a:endCxn id="1049" idx="1"/>
            </p:cNvCxnSpPr>
            <p:nvPr/>
          </p:nvCxnSpPr>
          <p:spPr>
            <a:xfrm>
              <a:off x="4610100" y="4432228"/>
              <a:ext cx="266700" cy="665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049" idx="2"/>
              <a:endCxn id="1050" idx="0"/>
            </p:cNvCxnSpPr>
            <p:nvPr/>
          </p:nvCxnSpPr>
          <p:spPr>
            <a:xfrm flipH="1">
              <a:off x="4701014" y="5393109"/>
              <a:ext cx="294849" cy="448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49" idx="2"/>
              <a:endCxn id="61" idx="0"/>
            </p:cNvCxnSpPr>
            <p:nvPr/>
          </p:nvCxnSpPr>
          <p:spPr>
            <a:xfrm>
              <a:off x="4995863" y="5393109"/>
              <a:ext cx="594988" cy="4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88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internet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666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53046"/>
            <a:ext cx="666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429" y="437197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2077" y="34290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371975"/>
            <a:ext cx="666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92077" y="5247929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7801"/>
            <a:ext cx="769029" cy="44505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371600" y="3900487"/>
            <a:ext cx="381000" cy="4714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282419" y="4792856"/>
            <a:ext cx="1485900" cy="990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74029" y="4838700"/>
            <a:ext cx="526371" cy="266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68319" y="4257710"/>
            <a:ext cx="184681" cy="4835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7400" y="3200400"/>
            <a:ext cx="533400" cy="286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867400" y="4136231"/>
            <a:ext cx="533400" cy="6050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86496"/>
            <a:ext cx="838200" cy="68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7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on the wire?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of those people can see my stuff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" y="2590800"/>
            <a:ext cx="88963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329</TotalTime>
  <Words>943</Words>
  <Application>Microsoft Office PowerPoint</Application>
  <PresentationFormat>On-screen Show (4:3)</PresentationFormat>
  <Paragraphs>177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Module</vt:lpstr>
      <vt:lpstr>Security &amp; Privacy</vt:lpstr>
      <vt:lpstr>Why this talk?</vt:lpstr>
      <vt:lpstr>Why this talk?</vt:lpstr>
      <vt:lpstr>Who am I?</vt:lpstr>
      <vt:lpstr>Outline</vt:lpstr>
      <vt:lpstr>This, Jen… is the internet</vt:lpstr>
      <vt:lpstr>What is the internet?</vt:lpstr>
      <vt:lpstr>A typical internet pathway</vt:lpstr>
      <vt:lpstr>What’s on the wire?</vt:lpstr>
      <vt:lpstr>Cryptography in 30 seconds</vt:lpstr>
      <vt:lpstr>Applying crypto</vt:lpstr>
      <vt:lpstr>Revisiting the wire</vt:lpstr>
      <vt:lpstr>Crypto in practice</vt:lpstr>
      <vt:lpstr>So…</vt:lpstr>
      <vt:lpstr>Definitions in 30 seconds</vt:lpstr>
      <vt:lpstr>Is this really of concern?</vt:lpstr>
      <vt:lpstr>A different view</vt:lpstr>
      <vt:lpstr>Do we need to be concerned?</vt:lpstr>
      <vt:lpstr>Recall how we’re usually told to secure our systems:</vt:lpstr>
      <vt:lpstr>Consider who the adversary is</vt:lpstr>
      <vt:lpstr>Consider who the adversary is</vt:lpstr>
      <vt:lpstr>Consider who the adversary is</vt:lpstr>
      <vt:lpstr>Consider who the adversary is</vt:lpstr>
      <vt:lpstr>Why does this all matter?</vt:lpstr>
      <vt:lpstr>Speaking of third parties…</vt:lpstr>
      <vt:lpstr>Snowden affair</vt:lpstr>
      <vt:lpstr>Snowden affair</vt:lpstr>
      <vt:lpstr>Companies response:</vt:lpstr>
      <vt:lpstr>Haha no.</vt:lpstr>
      <vt:lpstr>Haha no.</vt:lpstr>
      <vt:lpstr>Clearly we can trust crypto</vt:lpstr>
      <vt:lpstr>…or trust Linux</vt:lpstr>
      <vt:lpstr>So why do we care?</vt:lpstr>
      <vt:lpstr>Two recent things to think about</vt:lpstr>
      <vt:lpstr>SSL Added and Removed here!</vt:lpstr>
      <vt:lpstr>Questions? Open Discussion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&amp; Privacy</dc:title>
  <dc:creator>Sarah Harvey</dc:creator>
  <cp:lastModifiedBy>Sarah Harvey</cp:lastModifiedBy>
  <cp:revision>150</cp:revision>
  <dcterms:created xsi:type="dcterms:W3CDTF">2013-10-08T05:09:23Z</dcterms:created>
  <dcterms:modified xsi:type="dcterms:W3CDTF">2013-11-04T23:14:55Z</dcterms:modified>
</cp:coreProperties>
</file>