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69" r:id="rId3"/>
    <p:sldId id="710" r:id="rId4"/>
    <p:sldId id="257" r:id="rId5"/>
    <p:sldId id="714" r:id="rId6"/>
    <p:sldId id="311" r:id="rId7"/>
    <p:sldId id="702" r:id="rId8"/>
    <p:sldId id="371" r:id="rId9"/>
    <p:sldId id="370" r:id="rId10"/>
    <p:sldId id="717" r:id="rId11"/>
    <p:sldId id="718" r:id="rId12"/>
    <p:sldId id="719" r:id="rId13"/>
    <p:sldId id="729" r:id="rId14"/>
    <p:sldId id="730" r:id="rId15"/>
    <p:sldId id="715" r:id="rId16"/>
    <p:sldId id="731" r:id="rId17"/>
    <p:sldId id="716" r:id="rId18"/>
    <p:sldId id="711" r:id="rId19"/>
    <p:sldId id="713" r:id="rId20"/>
    <p:sldId id="721" r:id="rId21"/>
    <p:sldId id="727" r:id="rId22"/>
    <p:sldId id="703" r:id="rId23"/>
    <p:sldId id="723" r:id="rId24"/>
    <p:sldId id="705" r:id="rId25"/>
    <p:sldId id="728" r:id="rId26"/>
    <p:sldId id="707" r:id="rId27"/>
    <p:sldId id="706" r:id="rId28"/>
    <p:sldId id="709" r:id="rId29"/>
    <p:sldId id="704" r:id="rId30"/>
    <p:sldId id="708" r:id="rId31"/>
    <p:sldId id="725" r:id="rId32"/>
    <p:sldId id="72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69E"/>
    <a:srgbClr val="EC1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0"/>
  </p:normalViewPr>
  <p:slideViewPr>
    <p:cSldViewPr>
      <p:cViewPr varScale="1">
        <p:scale>
          <a:sx n="128" d="100"/>
          <a:sy n="128" d="100"/>
        </p:scale>
        <p:origin x="4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D7E3-6058-443A-8D86-7140984AB39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7E8F5-A740-42B7-A344-CABD586C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1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6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0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5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9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2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8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7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9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5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3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1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7FB5A-27FA-4D53-B0BF-44BCA0E7B7A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3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7747-5C30-4424-B103-948FD248B96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CA" dirty="0"/>
              <a:t>Demystifying Docker, Kubernetes, Rancher, </a:t>
            </a:r>
            <a:r>
              <a:rPr lang="en-CA" dirty="0" err="1"/>
              <a:t>Portainer</a:t>
            </a:r>
            <a:r>
              <a:rPr lang="en-CA" dirty="0"/>
              <a:t>, containerization, CI/CD pipeline, microservices, etc.</a:t>
            </a:r>
            <a:endParaRPr lang="en-US" dirty="0"/>
          </a:p>
        </p:txBody>
      </p:sp>
      <p:pic>
        <p:nvPicPr>
          <p:cNvPr id="3" name="Picture 2" descr="Cheeky Logo by Rotem Ayalon on Dribbble">
            <a:extLst>
              <a:ext uri="{FF2B5EF4-FFF2-40B4-BE49-F238E27FC236}">
                <a16:creationId xmlns:a16="http://schemas.microsoft.com/office/drawing/2014/main" id="{ECD1B3E4-3BC8-8445-9113-C85EE48F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5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Description: http://triosdevelopers.com/jason.eckert/blog/Entries/2018/7/31_Devops_Demystified_files/devop.jpg">
            <a:extLst>
              <a:ext uri="{FF2B5EF4-FFF2-40B4-BE49-F238E27FC236}">
                <a16:creationId xmlns:a16="http://schemas.microsoft.com/office/drawing/2014/main" id="{9F6F3C96-C4C3-ED45-B148-0FED059C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266688" cy="29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27C404-0D71-F64B-840C-2D39D747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7200"/>
            <a:ext cx="6266688" cy="147558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35469E"/>
                </a:solidFill>
              </a:rPr>
              <a:t>CD (orchestrate, automate, </a:t>
            </a:r>
            <a:r>
              <a:rPr lang="en-US" dirty="0" err="1">
                <a:solidFill>
                  <a:srgbClr val="35469E"/>
                </a:solidFill>
              </a:rPr>
              <a:t>IaC</a:t>
            </a:r>
            <a:r>
              <a:rPr lang="en-US" dirty="0">
                <a:solidFill>
                  <a:srgbClr val="35469E"/>
                </a:solidFill>
              </a:rPr>
              <a:t>, EIEIO, etc.)</a:t>
            </a:r>
            <a:endParaRPr lang="en-CA" dirty="0">
              <a:solidFill>
                <a:srgbClr val="35469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8C314-A4D8-B448-B5AE-3F7C9EC2D486}"/>
              </a:ext>
            </a:extLst>
          </p:cNvPr>
          <p:cNvSpPr txBox="1">
            <a:spLocks/>
          </p:cNvSpPr>
          <p:nvPr/>
        </p:nvSpPr>
        <p:spPr>
          <a:xfrm>
            <a:off x="990600" y="381000"/>
            <a:ext cx="190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C181A"/>
                </a:solidFill>
              </a:rPr>
              <a:t>CI</a:t>
            </a:r>
            <a:endParaRPr lang="en-CA" dirty="0">
              <a:solidFill>
                <a:srgbClr val="EC1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1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Description: http://triosdevelopers.com/jason.eckert/blog/Entries/2018/7/31_Devops_Demystified_files/devop.jpg">
            <a:extLst>
              <a:ext uri="{FF2B5EF4-FFF2-40B4-BE49-F238E27FC236}">
                <a16:creationId xmlns:a16="http://schemas.microsoft.com/office/drawing/2014/main" id="{9F6F3C96-C4C3-ED45-B148-0FED059C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266688" cy="29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27C404-0D71-F64B-840C-2D39D747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7200"/>
            <a:ext cx="6266688" cy="147558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35469E"/>
                </a:solidFill>
              </a:rPr>
              <a:t>CD (orchestrate, automate, </a:t>
            </a:r>
            <a:r>
              <a:rPr lang="en-US" dirty="0" err="1">
                <a:solidFill>
                  <a:srgbClr val="35469E"/>
                </a:solidFill>
              </a:rPr>
              <a:t>IaC</a:t>
            </a:r>
            <a:r>
              <a:rPr lang="en-US" dirty="0">
                <a:solidFill>
                  <a:srgbClr val="35469E"/>
                </a:solidFill>
              </a:rPr>
              <a:t>, EIEIO, etc.)</a:t>
            </a:r>
            <a:endParaRPr lang="en-CA" dirty="0">
              <a:solidFill>
                <a:srgbClr val="35469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8C314-A4D8-B448-B5AE-3F7C9EC2D486}"/>
              </a:ext>
            </a:extLst>
          </p:cNvPr>
          <p:cNvSpPr txBox="1">
            <a:spLocks/>
          </p:cNvSpPr>
          <p:nvPr/>
        </p:nvSpPr>
        <p:spPr>
          <a:xfrm>
            <a:off x="990600" y="381000"/>
            <a:ext cx="190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C181A"/>
                </a:solidFill>
              </a:rPr>
              <a:t>CI</a:t>
            </a:r>
            <a:endParaRPr lang="en-CA" dirty="0">
              <a:solidFill>
                <a:srgbClr val="EC181A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9002B7-5B16-6146-935E-656B1919C67F}"/>
              </a:ext>
            </a:extLst>
          </p:cNvPr>
          <p:cNvSpPr txBox="1">
            <a:spLocks/>
          </p:cNvSpPr>
          <p:nvPr/>
        </p:nvSpPr>
        <p:spPr>
          <a:xfrm>
            <a:off x="4352544" y="4732541"/>
            <a:ext cx="1676400" cy="76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35469E"/>
                </a:solidFill>
              </a:rPr>
              <a:t>devop</a:t>
            </a:r>
            <a:endParaRPr lang="en-CA" dirty="0">
              <a:solidFill>
                <a:srgbClr val="354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3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8C3F520-4C22-AE4D-8550-15FF3CB0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17737"/>
            <a:ext cx="6261100" cy="2984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27C404-0D71-F64B-840C-2D39D747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7200"/>
            <a:ext cx="6266688" cy="147558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35469E"/>
                </a:solidFill>
              </a:rPr>
              <a:t>CD (orchestrate, automate, </a:t>
            </a:r>
            <a:r>
              <a:rPr lang="en-US" dirty="0" err="1">
                <a:solidFill>
                  <a:srgbClr val="35469E"/>
                </a:solidFill>
              </a:rPr>
              <a:t>IaC</a:t>
            </a:r>
            <a:r>
              <a:rPr lang="en-US" dirty="0">
                <a:solidFill>
                  <a:srgbClr val="35469E"/>
                </a:solidFill>
              </a:rPr>
              <a:t>, EIEIO, etc.)</a:t>
            </a:r>
            <a:endParaRPr lang="en-CA" dirty="0">
              <a:solidFill>
                <a:srgbClr val="35469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8C314-A4D8-B448-B5AE-3F7C9EC2D486}"/>
              </a:ext>
            </a:extLst>
          </p:cNvPr>
          <p:cNvSpPr txBox="1">
            <a:spLocks/>
          </p:cNvSpPr>
          <p:nvPr/>
        </p:nvSpPr>
        <p:spPr>
          <a:xfrm>
            <a:off x="990600" y="381000"/>
            <a:ext cx="190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C181A"/>
                </a:solidFill>
              </a:rPr>
              <a:t>CI</a:t>
            </a:r>
            <a:endParaRPr lang="en-CA" dirty="0">
              <a:solidFill>
                <a:srgbClr val="EC181A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9002B7-5B16-6146-935E-656B1919C67F}"/>
              </a:ext>
            </a:extLst>
          </p:cNvPr>
          <p:cNvSpPr txBox="1">
            <a:spLocks/>
          </p:cNvSpPr>
          <p:nvPr/>
        </p:nvSpPr>
        <p:spPr>
          <a:xfrm>
            <a:off x="2122004" y="5202237"/>
            <a:ext cx="1676400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EC181A"/>
                </a:solidFill>
              </a:rPr>
              <a:t>devop</a:t>
            </a:r>
            <a:endParaRPr lang="en-CA" dirty="0">
              <a:solidFill>
                <a:srgbClr val="EC181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F7979D-06A8-BC43-A81C-06C9218152D2}"/>
              </a:ext>
            </a:extLst>
          </p:cNvPr>
          <p:cNvSpPr txBox="1">
            <a:spLocks/>
          </p:cNvSpPr>
          <p:nvPr/>
        </p:nvSpPr>
        <p:spPr>
          <a:xfrm>
            <a:off x="4575313" y="4768227"/>
            <a:ext cx="1456944" cy="76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35469E"/>
                </a:solidFill>
              </a:rPr>
              <a:t>SRE</a:t>
            </a:r>
            <a:endParaRPr lang="en-CA" dirty="0">
              <a:solidFill>
                <a:srgbClr val="354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8C3F520-4C22-AE4D-8550-15FF3CB0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17737"/>
            <a:ext cx="6261100" cy="2984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27C404-0D71-F64B-840C-2D39D747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7200"/>
            <a:ext cx="6266688" cy="147558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35469E"/>
                </a:solidFill>
              </a:rPr>
              <a:t>CD (orchestrate, automate, </a:t>
            </a:r>
            <a:r>
              <a:rPr lang="en-US" dirty="0" err="1">
                <a:solidFill>
                  <a:srgbClr val="35469E"/>
                </a:solidFill>
              </a:rPr>
              <a:t>IaC</a:t>
            </a:r>
            <a:r>
              <a:rPr lang="en-US" dirty="0">
                <a:solidFill>
                  <a:srgbClr val="35469E"/>
                </a:solidFill>
              </a:rPr>
              <a:t>, EIEIO, etc.)</a:t>
            </a:r>
            <a:endParaRPr lang="en-CA" dirty="0">
              <a:solidFill>
                <a:srgbClr val="35469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8C314-A4D8-B448-B5AE-3F7C9EC2D486}"/>
              </a:ext>
            </a:extLst>
          </p:cNvPr>
          <p:cNvSpPr txBox="1">
            <a:spLocks/>
          </p:cNvSpPr>
          <p:nvPr/>
        </p:nvSpPr>
        <p:spPr>
          <a:xfrm>
            <a:off x="990600" y="381000"/>
            <a:ext cx="190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C181A"/>
                </a:solidFill>
              </a:rPr>
              <a:t>CI</a:t>
            </a:r>
            <a:endParaRPr lang="en-CA" dirty="0">
              <a:solidFill>
                <a:srgbClr val="EC181A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9002B7-5B16-6146-935E-656B1919C67F}"/>
              </a:ext>
            </a:extLst>
          </p:cNvPr>
          <p:cNvSpPr txBox="1">
            <a:spLocks/>
          </p:cNvSpPr>
          <p:nvPr/>
        </p:nvSpPr>
        <p:spPr>
          <a:xfrm>
            <a:off x="2122004" y="5202237"/>
            <a:ext cx="1676400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EC181A"/>
                </a:solidFill>
              </a:rPr>
              <a:t>devop</a:t>
            </a:r>
            <a:endParaRPr lang="en-CA" dirty="0">
              <a:solidFill>
                <a:srgbClr val="EC181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F7979D-06A8-BC43-A81C-06C9218152D2}"/>
              </a:ext>
            </a:extLst>
          </p:cNvPr>
          <p:cNvSpPr txBox="1">
            <a:spLocks/>
          </p:cNvSpPr>
          <p:nvPr/>
        </p:nvSpPr>
        <p:spPr>
          <a:xfrm>
            <a:off x="4575313" y="4768227"/>
            <a:ext cx="1456944" cy="76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35469E"/>
                </a:solidFill>
              </a:rPr>
              <a:t>SRE</a:t>
            </a:r>
            <a:endParaRPr lang="en-CA" dirty="0">
              <a:solidFill>
                <a:srgbClr val="35469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AA1A8D-D219-E64F-9136-174263D2A067}"/>
              </a:ext>
            </a:extLst>
          </p:cNvPr>
          <p:cNvSpPr txBox="1">
            <a:spLocks/>
          </p:cNvSpPr>
          <p:nvPr/>
        </p:nvSpPr>
        <p:spPr>
          <a:xfrm>
            <a:off x="1017104" y="5874026"/>
            <a:ext cx="1840396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EC181A"/>
                </a:solidFill>
              </a:rPr>
              <a:t>Gitops</a:t>
            </a:r>
            <a:r>
              <a:rPr lang="en-US" dirty="0">
                <a:solidFill>
                  <a:srgbClr val="EC181A"/>
                </a:solidFill>
              </a:rPr>
              <a:t>?</a:t>
            </a:r>
            <a:endParaRPr lang="en-CA" dirty="0">
              <a:solidFill>
                <a:srgbClr val="EC181A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77937B-051E-2147-949C-513708544021}"/>
              </a:ext>
            </a:extLst>
          </p:cNvPr>
          <p:cNvSpPr txBox="1">
            <a:spLocks/>
          </p:cNvSpPr>
          <p:nvPr/>
        </p:nvSpPr>
        <p:spPr>
          <a:xfrm>
            <a:off x="5345598" y="5772598"/>
            <a:ext cx="2746512" cy="76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35469E"/>
                </a:solidFill>
              </a:rPr>
              <a:t>devsecops</a:t>
            </a:r>
            <a:r>
              <a:rPr lang="en-US" dirty="0">
                <a:solidFill>
                  <a:srgbClr val="35469E"/>
                </a:solidFill>
              </a:rPr>
              <a:t>?</a:t>
            </a:r>
            <a:endParaRPr lang="en-CA" dirty="0">
              <a:solidFill>
                <a:srgbClr val="354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4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C7ED17-1361-B34B-BD90-7B263074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0"/>
            <a:ext cx="483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6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8919134-1E79-5848-A7A8-5EE890F1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82750"/>
            <a:ext cx="8466137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7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, outdoor, stone&#10;&#10;Description automatically generated">
            <a:extLst>
              <a:ext uri="{FF2B5EF4-FFF2-40B4-BE49-F238E27FC236}">
                <a16:creationId xmlns:a16="http://schemas.microsoft.com/office/drawing/2014/main" id="{3BB74D79-1D9D-4444-840C-831BAC7BC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73" y="967819"/>
            <a:ext cx="5776854" cy="49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AC06298-06FF-8E46-92F5-22FECB74C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100"/>
            <a:ext cx="822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2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5469E"/>
                </a:solidFill>
              </a:rPr>
              <a:t>Containers</a:t>
            </a:r>
            <a:r>
              <a:rPr lang="en-US" dirty="0"/>
              <a:t> and why are they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OS virtualization (=BSD jails)</a:t>
            </a:r>
          </a:p>
          <a:p>
            <a:pPr lvl="1"/>
            <a:r>
              <a:rPr lang="en-US" sz="2400" b="1" dirty="0">
                <a:solidFill>
                  <a:srgbClr val="35469E"/>
                </a:solidFill>
              </a:rPr>
              <a:t>namespace</a:t>
            </a:r>
            <a:r>
              <a:rPr lang="en-US" sz="2400" dirty="0"/>
              <a:t> (restrict what container sees using </a:t>
            </a:r>
            <a:r>
              <a:rPr lang="en-US" sz="2400" dirty="0" err="1"/>
              <a:t>syscalls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 err="1">
                <a:solidFill>
                  <a:srgbClr val="35469E"/>
                </a:solidFill>
              </a:rPr>
              <a:t>cgroups</a:t>
            </a:r>
            <a:r>
              <a:rPr lang="en-US" sz="2400" dirty="0"/>
              <a:t> (limits resources container uses) </a:t>
            </a:r>
          </a:p>
          <a:p>
            <a:pPr lvl="1"/>
            <a:r>
              <a:rPr lang="en-US" sz="2400" b="1" dirty="0">
                <a:solidFill>
                  <a:srgbClr val="35469E"/>
                </a:solidFill>
              </a:rPr>
              <a:t>chroot</a:t>
            </a:r>
            <a:r>
              <a:rPr lang="en-US" sz="2400" dirty="0"/>
              <a:t> (sets / to the container image) – also /proc</a:t>
            </a:r>
          </a:p>
          <a:p>
            <a:endParaRPr lang="en-US" sz="2800" dirty="0"/>
          </a:p>
          <a:p>
            <a:r>
              <a:rPr lang="en-US" sz="2800" dirty="0"/>
              <a:t>Liz Rice Containers from Scratch:</a:t>
            </a:r>
          </a:p>
          <a:p>
            <a:pPr lvl="1"/>
            <a:r>
              <a:rPr lang="en-US" sz="2400" b="1" dirty="0">
                <a:solidFill>
                  <a:srgbClr val="35469E"/>
                </a:solidFill>
              </a:rPr>
              <a:t>https://www.youtube.com/watch?v=8fi7uSYlOdc </a:t>
            </a:r>
          </a:p>
          <a:p>
            <a:endParaRPr lang="en-US" sz="2800" dirty="0"/>
          </a:p>
          <a:p>
            <a:r>
              <a:rPr lang="en-US" sz="2800" dirty="0"/>
              <a:t>Use underlying Linux kernel + container runtime</a:t>
            </a:r>
          </a:p>
          <a:p>
            <a:pPr lvl="1"/>
            <a:r>
              <a:rPr lang="en-US" sz="2400" dirty="0"/>
              <a:t>Except Hyper-V containers &amp; LCOW which provide a separate kernel for each container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575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5469E"/>
                </a:solidFill>
              </a:rPr>
              <a:t>Containers</a:t>
            </a:r>
            <a:r>
              <a:rPr lang="en-US" dirty="0"/>
              <a:t> and why are they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Easier to develop/evolve </a:t>
            </a:r>
            <a:r>
              <a:rPr lang="en-US" sz="2800" b="1" dirty="0">
                <a:solidFill>
                  <a:srgbClr val="35469E"/>
                </a:solidFill>
              </a:rPr>
              <a:t>microservices</a:t>
            </a:r>
          </a:p>
          <a:p>
            <a:pPr lvl="1"/>
            <a:r>
              <a:rPr lang="en-US" sz="2400" dirty="0"/>
              <a:t>UNIX philosophy at work</a:t>
            </a:r>
          </a:p>
          <a:p>
            <a:pPr lvl="1"/>
            <a:r>
              <a:rPr lang="en-US" sz="2400" dirty="0"/>
              <a:t>Containers can be combined to create larger services</a:t>
            </a:r>
          </a:p>
          <a:p>
            <a:pPr lvl="1"/>
            <a:r>
              <a:rPr lang="en-US" sz="2400" dirty="0"/>
              <a:t>Containers can be scaled (unevenly too)</a:t>
            </a:r>
          </a:p>
          <a:p>
            <a:pPr lvl="1"/>
            <a:r>
              <a:rPr lang="en-US" sz="2400" dirty="0"/>
              <a:t>Just makes sense (comp sci is all about containers nowadays)</a:t>
            </a:r>
          </a:p>
          <a:p>
            <a:pPr lvl="1"/>
            <a:r>
              <a:rPr lang="en-US" sz="2400" dirty="0"/>
              <a:t>Can be used to add virtualized apps to an existing on-prem system or cloud VM</a:t>
            </a:r>
          </a:p>
          <a:p>
            <a:endParaRPr lang="en-US" sz="2800" dirty="0"/>
          </a:p>
          <a:p>
            <a:r>
              <a:rPr lang="en-US" sz="2800" dirty="0"/>
              <a:t>Want to learn Docker?</a:t>
            </a:r>
          </a:p>
          <a:p>
            <a:pPr lvl="1"/>
            <a:r>
              <a:rPr lang="en-US" sz="2400" dirty="0"/>
              <a:t>Docker Desktop comes with great tutorial (macOS run a Linux VM, Windows uses WSL2)</a:t>
            </a:r>
          </a:p>
          <a:p>
            <a:pPr lvl="1"/>
            <a:r>
              <a:rPr lang="en-US" sz="2400" dirty="0"/>
              <a:t>Can also try: </a:t>
            </a:r>
            <a:r>
              <a:rPr lang="en-US" sz="2400" b="1" dirty="0">
                <a:solidFill>
                  <a:srgbClr val="35469E"/>
                </a:solidFill>
              </a:rPr>
              <a:t>https://</a:t>
            </a:r>
            <a:r>
              <a:rPr lang="en-US" sz="2400" b="1" dirty="0" err="1">
                <a:solidFill>
                  <a:srgbClr val="35469E"/>
                </a:solidFill>
              </a:rPr>
              <a:t>labs.play</a:t>
            </a:r>
            <a:r>
              <a:rPr lang="en-US" sz="2400" b="1" dirty="0">
                <a:solidFill>
                  <a:srgbClr val="35469E"/>
                </a:solidFill>
              </a:rPr>
              <a:t>-with-</a:t>
            </a:r>
            <a:r>
              <a:rPr lang="en-US" sz="2400" b="1" dirty="0" err="1">
                <a:solidFill>
                  <a:srgbClr val="35469E"/>
                </a:solidFill>
              </a:rPr>
              <a:t>docker.com</a:t>
            </a:r>
            <a:r>
              <a:rPr lang="en-US" sz="2400" b="1" dirty="0">
                <a:solidFill>
                  <a:srgbClr val="35469E"/>
                </a:solidFill>
              </a:rPr>
              <a:t>/</a:t>
            </a:r>
            <a:endParaRPr lang="en-US" b="1" dirty="0">
              <a:solidFill>
                <a:srgbClr val="35469E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13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StackRox: Kubernetes and Container Security Solution">
            <a:extLst>
              <a:ext uri="{FF2B5EF4-FFF2-40B4-BE49-F238E27FC236}">
                <a16:creationId xmlns:a16="http://schemas.microsoft.com/office/drawing/2014/main" id="{A19D5433-DE8B-C546-85E1-2A858EF7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88" y="41081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Pliant Raises $10M in Series-A Funding | Business Wire">
            <a:extLst>
              <a:ext uri="{FF2B5EF4-FFF2-40B4-BE49-F238E27FC236}">
                <a16:creationId xmlns:a16="http://schemas.microsoft.com/office/drawing/2014/main" id="{D2EAABF4-0916-7044-9DEB-AF01A91A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50" y="4138339"/>
            <a:ext cx="2033157" cy="10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gitalOcean (@digitalocean) | Twitter">
            <a:extLst>
              <a:ext uri="{FF2B5EF4-FFF2-40B4-BE49-F238E27FC236}">
                <a16:creationId xmlns:a16="http://schemas.microsoft.com/office/drawing/2014/main" id="{B866975A-1969-5649-BFE4-E4C6DA50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8" y="4972205"/>
            <a:ext cx="1530867" cy="15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emlin Unlocks Their Full Library of Chaos Engineering Experiments, Also  Releases the First-Ever State of Chaos Engineering Report | Business Wire">
            <a:extLst>
              <a:ext uri="{FF2B5EF4-FFF2-40B4-BE49-F238E27FC236}">
                <a16:creationId xmlns:a16="http://schemas.microsoft.com/office/drawing/2014/main" id="{5DD89B70-D34D-2047-AD5E-A73BB6D7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21716"/>
            <a:ext cx="20701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cker - Home | Facebook">
            <a:extLst>
              <a:ext uri="{FF2B5EF4-FFF2-40B4-BE49-F238E27FC236}">
                <a16:creationId xmlns:a16="http://schemas.microsoft.com/office/drawing/2014/main" id="{C8C4B6E2-1DCC-D74D-A353-34D2F7DC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76" y="4021309"/>
            <a:ext cx="1302756" cy="13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ilium · GitHub">
            <a:extLst>
              <a:ext uri="{FF2B5EF4-FFF2-40B4-BE49-F238E27FC236}">
                <a16:creationId xmlns:a16="http://schemas.microsoft.com/office/drawing/2014/main" id="{55C9D04C-D1CF-1042-A805-5766A74B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99" y="248782"/>
            <a:ext cx="1170604" cy="11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ouchbase Drupal | Drupal.org">
            <a:extLst>
              <a:ext uri="{FF2B5EF4-FFF2-40B4-BE49-F238E27FC236}">
                <a16:creationId xmlns:a16="http://schemas.microsoft.com/office/drawing/2014/main" id="{5B872957-3212-AF48-8684-9B50A1E6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88" y="5541090"/>
            <a:ext cx="393949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Kubernetes Data Protection | Kasten K10">
            <a:extLst>
              <a:ext uri="{FF2B5EF4-FFF2-40B4-BE49-F238E27FC236}">
                <a16:creationId xmlns:a16="http://schemas.microsoft.com/office/drawing/2014/main" id="{7E675A44-8124-B245-9408-32D3C9ADE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AWS Marketplace: AWS Marketplace for Containers">
            <a:extLst>
              <a:ext uri="{FF2B5EF4-FFF2-40B4-BE49-F238E27FC236}">
                <a16:creationId xmlns:a16="http://schemas.microsoft.com/office/drawing/2014/main" id="{AA6D6202-9597-6140-846F-D7E2C389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97" y="1020534"/>
            <a:ext cx="2289567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brand-assets - KongHQ">
            <a:extLst>
              <a:ext uri="{FF2B5EF4-FFF2-40B4-BE49-F238E27FC236}">
                <a16:creationId xmlns:a16="http://schemas.microsoft.com/office/drawing/2014/main" id="{1BF35339-253E-E849-A1B7-F3B1579C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17" y="3276600"/>
            <a:ext cx="2345634" cy="7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6561E5CC-C096-964A-9C01-0042A64A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7" y="84578"/>
            <a:ext cx="2241909" cy="11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OpenShift - Wikipedia">
            <a:extLst>
              <a:ext uri="{FF2B5EF4-FFF2-40B4-BE49-F238E27FC236}">
                <a16:creationId xmlns:a16="http://schemas.microsoft.com/office/drawing/2014/main" id="{9F5BA513-A43D-3F4B-93CE-E23D9744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63" y="681641"/>
            <a:ext cx="1606837" cy="17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is Kubernetes? | Kubernetes">
            <a:extLst>
              <a:ext uri="{FF2B5EF4-FFF2-40B4-BE49-F238E27FC236}">
                <a16:creationId xmlns:a16="http://schemas.microsoft.com/office/drawing/2014/main" id="{A85CC0FD-5C8E-CE42-A61F-2C4AF7BC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3" y="1887641"/>
            <a:ext cx="1170603" cy="11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Database of Databases - etcd - Revision #13">
            <a:extLst>
              <a:ext uri="{FF2B5EF4-FFF2-40B4-BE49-F238E27FC236}">
                <a16:creationId xmlns:a16="http://schemas.microsoft.com/office/drawing/2014/main" id="{75E5E441-41D2-9F45-BE6E-AA345D7E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6" y="1446061"/>
            <a:ext cx="1607931" cy="5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Linkerd Routing explained.(Linkerd 1) | by Furkan MATARACI | Medium">
            <a:extLst>
              <a:ext uri="{FF2B5EF4-FFF2-40B4-BE49-F238E27FC236}">
                <a16:creationId xmlns:a16="http://schemas.microsoft.com/office/drawing/2014/main" id="{9AB9E36E-6671-D34D-BC01-3D6C5746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4" y="3950174"/>
            <a:ext cx="1588646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Installing Anchore with a Single Command Using Helm • Anchore">
            <a:extLst>
              <a:ext uri="{FF2B5EF4-FFF2-40B4-BE49-F238E27FC236}">
                <a16:creationId xmlns:a16="http://schemas.microsoft.com/office/drawing/2014/main" id="{10567F7D-0F19-5941-9CF8-9BE093EB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7" y="5602398"/>
            <a:ext cx="1071598" cy="11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Detailed: CockroachDB, HAProxy + PHP Web Application #2724651 - PNG Images  - PNGio">
            <a:extLst>
              <a:ext uri="{FF2B5EF4-FFF2-40B4-BE49-F238E27FC236}">
                <a16:creationId xmlns:a16="http://schemas.microsoft.com/office/drawing/2014/main" id="{8F8ACD5A-AF0D-A34B-AC40-725F6903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09" y="1575098"/>
            <a:ext cx="1689843" cy="16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Mirantis Brings OpenStack to Kubernetes, Adding Private Cloud Capabilities  to Mirantis Cloud Native Platform | Business Wire">
            <a:extLst>
              <a:ext uri="{FF2B5EF4-FFF2-40B4-BE49-F238E27FC236}">
                <a16:creationId xmlns:a16="http://schemas.microsoft.com/office/drawing/2014/main" id="{40CA044D-FE22-4B47-AC94-87A808DE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6" y="3260902"/>
            <a:ext cx="1765607" cy="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Verica - Crunchbase Company Profile &amp;amp; Funding">
            <a:extLst>
              <a:ext uri="{FF2B5EF4-FFF2-40B4-BE49-F238E27FC236}">
                <a16:creationId xmlns:a16="http://schemas.microsoft.com/office/drawing/2014/main" id="{74198C93-2315-E745-8573-F1AAE869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8" y="2220127"/>
            <a:ext cx="1274812" cy="12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Rundeck 3: Install, Setup a Project and Add Nodes">
            <a:extLst>
              <a:ext uri="{FF2B5EF4-FFF2-40B4-BE49-F238E27FC236}">
                <a16:creationId xmlns:a16="http://schemas.microsoft.com/office/drawing/2014/main" id="{85DF9ED0-C3F1-A44A-A8A3-2EBF902E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80" y="174573"/>
            <a:ext cx="1655971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Backup &amp;amp; Recovery for Kubernetes, OpenStack and RHV Environments">
            <a:extLst>
              <a:ext uri="{FF2B5EF4-FFF2-40B4-BE49-F238E27FC236}">
                <a16:creationId xmlns:a16="http://schemas.microsoft.com/office/drawing/2014/main" id="{EAB646FB-CABA-F046-A595-E328703A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47" y="2521272"/>
            <a:ext cx="2080948" cy="5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Delegating a domain to NS1 – NS1 Help Center">
            <a:extLst>
              <a:ext uri="{FF2B5EF4-FFF2-40B4-BE49-F238E27FC236}">
                <a16:creationId xmlns:a16="http://schemas.microsoft.com/office/drawing/2014/main" id="{507A2597-3C45-BA4E-B29F-5BEB1641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1" y="3295613"/>
            <a:ext cx="1074711" cy="5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ackHawk | Foundry Group">
            <a:extLst>
              <a:ext uri="{FF2B5EF4-FFF2-40B4-BE49-F238E27FC236}">
                <a16:creationId xmlns:a16="http://schemas.microsoft.com/office/drawing/2014/main" id="{CB01E25B-58E0-3844-AEA2-0E4A0C11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87" y="5170931"/>
            <a:ext cx="2225247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GitHub (@github) | Twitter">
            <a:extLst>
              <a:ext uri="{FF2B5EF4-FFF2-40B4-BE49-F238E27FC236}">
                <a16:creationId xmlns:a16="http://schemas.microsoft.com/office/drawing/2014/main" id="{049E0BFF-903A-0048-8CCE-CF01833F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39" y="4119978"/>
            <a:ext cx="996370" cy="9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9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5469E"/>
                </a:solidFill>
              </a:rPr>
              <a:t>Containers</a:t>
            </a:r>
            <a:r>
              <a:rPr lang="en-US" dirty="0"/>
              <a:t> and why are they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Container runtimes:</a:t>
            </a:r>
          </a:p>
          <a:p>
            <a:pPr lvl="1"/>
            <a:r>
              <a:rPr lang="en-US" b="1" dirty="0">
                <a:solidFill>
                  <a:srgbClr val="35469E"/>
                </a:solidFill>
              </a:rPr>
              <a:t>LXC</a:t>
            </a:r>
            <a:r>
              <a:rPr lang="en-US" sz="2600" dirty="0"/>
              <a:t> (LXD is just LXC's REST tool) – sysadmins/</a:t>
            </a:r>
            <a:r>
              <a:rPr lang="en-US" sz="2600" dirty="0" err="1"/>
              <a:t>proxmox</a:t>
            </a:r>
            <a:endParaRPr lang="en-US" sz="2600" dirty="0"/>
          </a:p>
          <a:p>
            <a:pPr lvl="1"/>
            <a:r>
              <a:rPr lang="en-US" b="1" dirty="0">
                <a:solidFill>
                  <a:srgbClr val="35469E"/>
                </a:solidFill>
              </a:rPr>
              <a:t>Docker</a:t>
            </a:r>
            <a:r>
              <a:rPr lang="en-US" sz="2600" dirty="0"/>
              <a:t> = LXC + portable deployment (1 object with multiple containerized apps) + versioning + component/library reuse (</a:t>
            </a:r>
            <a:r>
              <a:rPr lang="en-US" sz="2600" dirty="0" err="1"/>
              <a:t>index.docker.io</a:t>
            </a:r>
            <a:r>
              <a:rPr lang="en-US" sz="2600" dirty="0"/>
              <a:t>)</a:t>
            </a:r>
          </a:p>
          <a:p>
            <a:pPr lvl="1"/>
            <a:r>
              <a:rPr lang="en-US" b="1" dirty="0" err="1">
                <a:solidFill>
                  <a:srgbClr val="35469E"/>
                </a:solidFill>
              </a:rPr>
              <a:t>Podman</a:t>
            </a:r>
            <a:r>
              <a:rPr lang="en-US" sz="2600" b="1" dirty="0"/>
              <a:t> </a:t>
            </a:r>
            <a:r>
              <a:rPr lang="en-US" sz="2600" dirty="0"/>
              <a:t>(</a:t>
            </a:r>
            <a:r>
              <a:rPr lang="en-US" sz="2600" dirty="0" err="1"/>
              <a:t>daemonless</a:t>
            </a:r>
            <a:r>
              <a:rPr lang="en-US" sz="2600" dirty="0"/>
              <a:t> Docker)</a:t>
            </a:r>
            <a:endParaRPr lang="en-US" sz="2600" b="1" dirty="0"/>
          </a:p>
          <a:p>
            <a:pPr lvl="1"/>
            <a:r>
              <a:rPr lang="en-US" b="1" dirty="0">
                <a:solidFill>
                  <a:srgbClr val="35469E"/>
                </a:solidFill>
              </a:rPr>
              <a:t>CRI-O </a:t>
            </a:r>
            <a:r>
              <a:rPr lang="en-CA" dirty="0"/>
              <a:t>(made for Kubernetes)</a:t>
            </a:r>
            <a:endParaRPr lang="en-US" b="1" dirty="0">
              <a:solidFill>
                <a:srgbClr val="35469E"/>
              </a:solidFill>
            </a:endParaRPr>
          </a:p>
          <a:p>
            <a:pPr lvl="1"/>
            <a:r>
              <a:rPr lang="en-US" b="1" dirty="0" err="1">
                <a:solidFill>
                  <a:srgbClr val="35469E"/>
                </a:solidFill>
              </a:rPr>
              <a:t>containerd</a:t>
            </a:r>
            <a:r>
              <a:rPr lang="en-US" b="1" dirty="0">
                <a:solidFill>
                  <a:srgbClr val="35469E"/>
                </a:solidFill>
              </a:rPr>
              <a:t> (CRI-compliant)</a:t>
            </a:r>
          </a:p>
        </p:txBody>
      </p:sp>
    </p:spTree>
    <p:extLst>
      <p:ext uri="{BB962C8B-B14F-4D97-AF65-F5344CB8AC3E}">
        <p14:creationId xmlns:p14="http://schemas.microsoft.com/office/powerpoint/2010/main" val="271787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5469E"/>
                </a:solidFill>
              </a:rPr>
              <a:t>Containers</a:t>
            </a:r>
            <a:r>
              <a:rPr lang="en-US" dirty="0"/>
              <a:t> and why are they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35469E"/>
                </a:solidFill>
              </a:rPr>
              <a:t>Kubernetes</a:t>
            </a:r>
            <a:r>
              <a:rPr lang="en-US" sz="2800" dirty="0"/>
              <a:t> natively supports CRI-O/</a:t>
            </a:r>
            <a:r>
              <a:rPr lang="en-US" sz="2800" dirty="0" err="1"/>
              <a:t>containerd</a:t>
            </a:r>
            <a:r>
              <a:rPr lang="en-US" sz="2800" dirty="0"/>
              <a:t> (Docker with a shim, but that is deprecated)</a:t>
            </a:r>
          </a:p>
          <a:p>
            <a:r>
              <a:rPr lang="en-US" sz="2800" dirty="0"/>
              <a:t>Developers typically use Docker, </a:t>
            </a:r>
            <a:r>
              <a:rPr lang="en-US" sz="2800" dirty="0" err="1"/>
              <a:t>Podman</a:t>
            </a:r>
            <a:r>
              <a:rPr lang="en-US" sz="2800" dirty="0"/>
              <a:t> to create </a:t>
            </a:r>
            <a:r>
              <a:rPr lang="en-US" sz="2800" b="1" dirty="0">
                <a:solidFill>
                  <a:srgbClr val="35469E"/>
                </a:solidFill>
              </a:rPr>
              <a:t>OCI-compliant</a:t>
            </a:r>
            <a:r>
              <a:rPr lang="en-US" sz="2800" dirty="0"/>
              <a:t> container images that work on any container runtime (</a:t>
            </a:r>
            <a:r>
              <a:rPr lang="en-US" sz="2800" b="1" dirty="0">
                <a:solidFill>
                  <a:srgbClr val="35469E"/>
                </a:solidFill>
              </a:rPr>
              <a:t>cloud native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F00F4FA-1BB5-4240-B728-C037C10C9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599"/>
            <a:ext cx="4590364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 comes to orchestrators</a:t>
            </a:r>
            <a:endParaRPr lang="en-CA" dirty="0"/>
          </a:p>
        </p:txBody>
      </p:sp>
      <p:pic>
        <p:nvPicPr>
          <p:cNvPr id="1026" name="Picture 2" descr="Highlander - there can be only one - Vocal Australia">
            <a:extLst>
              <a:ext uri="{FF2B5EF4-FFF2-40B4-BE49-F238E27FC236}">
                <a16:creationId xmlns:a16="http://schemas.microsoft.com/office/drawing/2014/main" id="{07FC664E-9912-564F-A8AA-7854A333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76400"/>
            <a:ext cx="7239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47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5469E"/>
                </a:solidFill>
                <a:latin typeface="+mn-lt"/>
                <a:ea typeface="+mn-ea"/>
                <a:cs typeface="+mn-cs"/>
              </a:rPr>
              <a:t>Kubernetes/K8S</a:t>
            </a:r>
            <a:endParaRPr lang="en-CA" dirty="0">
              <a:solidFill>
                <a:srgbClr val="35469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Is </a:t>
            </a:r>
            <a:r>
              <a:rPr lang="en-US" sz="2800" u="sng" dirty="0"/>
              <a:t>NOT</a:t>
            </a:r>
            <a:r>
              <a:rPr lang="en-US" sz="2800" dirty="0"/>
              <a:t> hard </a:t>
            </a:r>
          </a:p>
          <a:p>
            <a:r>
              <a:rPr lang="en-US" sz="2800" dirty="0"/>
              <a:t>You must put on your dev mindset at first</a:t>
            </a:r>
          </a:p>
          <a:p>
            <a:pPr lvl="1"/>
            <a:r>
              <a:rPr lang="en-US" sz="2400" dirty="0"/>
              <a:t>Microservice scaling is a developer-first thing!</a:t>
            </a:r>
          </a:p>
          <a:p>
            <a:pPr lvl="1"/>
            <a:r>
              <a:rPr lang="en-US" sz="2400" dirty="0"/>
              <a:t>K8S provides a common API for implementing containers and managing resources (pods, deployments, services, etc.)</a:t>
            </a:r>
          </a:p>
          <a:p>
            <a:r>
              <a:rPr lang="en-US" sz="2800" dirty="0"/>
              <a:t>Start small </a:t>
            </a:r>
          </a:p>
          <a:p>
            <a:pPr lvl="1"/>
            <a:r>
              <a:rPr lang="en-US" sz="2400" dirty="0"/>
              <a:t>Docker Desktop, </a:t>
            </a:r>
            <a:r>
              <a:rPr lang="en-US" sz="2400" dirty="0" err="1"/>
              <a:t>minikube</a:t>
            </a:r>
            <a:r>
              <a:rPr lang="en-US" sz="2400" dirty="0"/>
              <a:t>, kind, Rancher Desktop (k3s), microk8s</a:t>
            </a:r>
          </a:p>
          <a:p>
            <a:r>
              <a:rPr lang="en-US" sz="2800" dirty="0"/>
              <a:t>Sweat equity</a:t>
            </a:r>
          </a:p>
          <a:p>
            <a:r>
              <a:rPr lang="en-US" sz="2800" dirty="0"/>
              <a:t>Later, you must put on your sysadmin mindset</a:t>
            </a:r>
          </a:p>
          <a:p>
            <a:pPr lvl="1"/>
            <a:r>
              <a:rPr lang="en-US" sz="2400" dirty="0"/>
              <a:t>Networking, security, authentication, storage</a:t>
            </a:r>
          </a:p>
        </p:txBody>
      </p:sp>
    </p:spTree>
    <p:extLst>
      <p:ext uri="{BB962C8B-B14F-4D97-AF65-F5344CB8AC3E}">
        <p14:creationId xmlns:p14="http://schemas.microsoft.com/office/powerpoint/2010/main" val="234181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440362"/>
          </a:xfrm>
        </p:spPr>
        <p:txBody>
          <a:bodyPr>
            <a:normAutofit/>
          </a:bodyPr>
          <a:lstStyle/>
          <a:p>
            <a:r>
              <a:rPr lang="en-US" dirty="0"/>
              <a:t>2011: </a:t>
            </a:r>
            <a:r>
              <a:rPr lang="en-US" b="1" dirty="0">
                <a:solidFill>
                  <a:srgbClr val="35469E"/>
                </a:solidFill>
              </a:rPr>
              <a:t>Jenkins</a:t>
            </a:r>
            <a:r>
              <a:rPr lang="en-US" dirty="0"/>
              <a:t> was king</a:t>
            </a:r>
          </a:p>
          <a:p>
            <a:pPr lvl="1"/>
            <a:r>
              <a:rPr lang="en-US" dirty="0"/>
              <a:t>Nothing was simple, and </a:t>
            </a:r>
            <a:r>
              <a:rPr lang="en-US" dirty="0" err="1"/>
              <a:t>devops</a:t>
            </a:r>
            <a:r>
              <a:rPr lang="en-US" dirty="0"/>
              <a:t> meant </a:t>
            </a:r>
            <a:r>
              <a:rPr lang="en-US" dirty="0" err="1"/>
              <a:t>devops</a:t>
            </a:r>
            <a:endParaRPr lang="en-US" sz="2400" dirty="0"/>
          </a:p>
          <a:p>
            <a:r>
              <a:rPr lang="en-US" dirty="0"/>
              <a:t>2012: ???</a:t>
            </a:r>
          </a:p>
          <a:p>
            <a:r>
              <a:rPr lang="en-US" dirty="0"/>
              <a:t>2013: </a:t>
            </a:r>
            <a:r>
              <a:rPr lang="en-US" b="1" dirty="0">
                <a:solidFill>
                  <a:srgbClr val="35469E"/>
                </a:solidFill>
              </a:rPr>
              <a:t>Docker</a:t>
            </a:r>
            <a:r>
              <a:rPr lang="en-US" dirty="0"/>
              <a:t> is the new kid on the block</a:t>
            </a:r>
          </a:p>
          <a:p>
            <a:r>
              <a:rPr lang="en-US" dirty="0"/>
              <a:t>2014: New orchestrators</a:t>
            </a:r>
          </a:p>
          <a:p>
            <a:pPr lvl="1"/>
            <a:r>
              <a:rPr lang="en-US" b="1" dirty="0">
                <a:solidFill>
                  <a:srgbClr val="35469E"/>
                </a:solidFill>
              </a:rPr>
              <a:t>Rancher</a:t>
            </a:r>
            <a:r>
              <a:rPr lang="en-US" dirty="0"/>
              <a:t> was the hot new startup (managed Docker containers)</a:t>
            </a:r>
          </a:p>
          <a:p>
            <a:pPr lvl="1"/>
            <a:r>
              <a:rPr lang="en-US" dirty="0"/>
              <a:t>Jenkins b</a:t>
            </a:r>
            <a:r>
              <a:rPr lang="en-US" dirty="0">
                <a:sym typeface="Wingdings" pitchFamily="2" charset="2"/>
              </a:rPr>
              <a:t>ought by </a:t>
            </a:r>
            <a:r>
              <a:rPr lang="en-US" dirty="0" err="1">
                <a:sym typeface="Wingdings" pitchFamily="2" charset="2"/>
              </a:rPr>
              <a:t>Cloudbees</a:t>
            </a:r>
            <a:r>
              <a:rPr lang="en-US" dirty="0">
                <a:sym typeface="Wingdings" pitchFamily="2" charset="2"/>
              </a:rPr>
              <a:t> and put on maintenance?</a:t>
            </a:r>
          </a:p>
          <a:p>
            <a:pPr lvl="1"/>
            <a:r>
              <a:rPr lang="en-US" b="1" dirty="0">
                <a:solidFill>
                  <a:srgbClr val="35469E"/>
                </a:solidFill>
                <a:sym typeface="Wingdings" pitchFamily="2" charset="2"/>
              </a:rPr>
              <a:t>Docker Swarm </a:t>
            </a:r>
            <a:r>
              <a:rPr lang="en-US" dirty="0">
                <a:sym typeface="Wingdings" pitchFamily="2" charset="2"/>
              </a:rPr>
              <a:t>&amp; </a:t>
            </a:r>
            <a:r>
              <a:rPr lang="en-US" b="1" dirty="0">
                <a:solidFill>
                  <a:srgbClr val="35469E"/>
                </a:solidFill>
                <a:sym typeface="Wingdings" pitchFamily="2" charset="2"/>
              </a:rPr>
              <a:t>K8S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11F75D-E8F1-EC48-8917-D661501B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Cloud Native: The Series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972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440362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2015: Things get formal</a:t>
            </a:r>
          </a:p>
          <a:p>
            <a:pPr lvl="1"/>
            <a:r>
              <a:rPr lang="en-US" dirty="0">
                <a:sym typeface="Wingdings" pitchFamily="2" charset="2"/>
              </a:rPr>
              <a:t>Docker starts </a:t>
            </a:r>
            <a:r>
              <a:rPr lang="en-US" b="1" dirty="0">
                <a:solidFill>
                  <a:srgbClr val="35469E"/>
                </a:solidFill>
                <a:sym typeface="Wingdings" pitchFamily="2" charset="2"/>
              </a:rPr>
              <a:t>Open Container Initiative (OCI)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containerd</a:t>
            </a:r>
            <a:r>
              <a:rPr lang="en-US" dirty="0">
                <a:sym typeface="Wingdings" pitchFamily="2" charset="2"/>
              </a:rPr>
              <a:t> (OCI-compliant)</a:t>
            </a:r>
          </a:p>
          <a:p>
            <a:pPr lvl="1"/>
            <a:r>
              <a:rPr lang="en-CA" b="1" dirty="0">
                <a:solidFill>
                  <a:srgbClr val="35469E"/>
                </a:solidFill>
              </a:rPr>
              <a:t>Cloud-native Computing Foundation (CNCF)</a:t>
            </a:r>
            <a:endParaRPr lang="en-US" b="1" dirty="0">
              <a:solidFill>
                <a:srgbClr val="35469E"/>
              </a:solidFill>
              <a:sym typeface="Wingdings" pitchFamily="2" charset="2"/>
            </a:endParaRPr>
          </a:p>
          <a:p>
            <a:pPr lvl="1"/>
            <a:r>
              <a:rPr lang="en-US" b="1" dirty="0">
                <a:solidFill>
                  <a:srgbClr val="35469E"/>
                </a:solidFill>
                <a:sym typeface="Wingdings" pitchFamily="2" charset="2"/>
              </a:rPr>
              <a:t>OpenShift</a:t>
            </a:r>
            <a:r>
              <a:rPr lang="en-US" dirty="0">
                <a:sym typeface="Wingdings" pitchFamily="2" charset="2"/>
              </a:rPr>
              <a:t> gains traction after it adopts Docker &amp; K8S</a:t>
            </a:r>
          </a:p>
          <a:p>
            <a:pPr lvl="1"/>
            <a:r>
              <a:rPr lang="en-US" b="1" dirty="0">
                <a:solidFill>
                  <a:srgbClr val="35469E"/>
                </a:solidFill>
                <a:sym typeface="Wingdings" pitchFamily="2" charset="2"/>
              </a:rPr>
              <a:t>Microsoft</a:t>
            </a:r>
            <a:r>
              <a:rPr lang="en-US" dirty="0">
                <a:sym typeface="Wingdings" pitchFamily="2" charset="2"/>
              </a:rPr>
              <a:t> announces Docker support in upcoming Server 2016/10 builds</a:t>
            </a:r>
          </a:p>
          <a:p>
            <a:r>
              <a:rPr lang="en-US" dirty="0">
                <a:sym typeface="Wingdings" pitchFamily="2" charset="2"/>
              </a:rPr>
              <a:t>2016: K8S ~ IBM PC of the cloud world</a:t>
            </a:r>
            <a:endParaRPr lang="en-US" sz="4000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11F75D-E8F1-EC48-8917-D661501B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Cloud Native: The Series</a:t>
            </a:r>
          </a:p>
        </p:txBody>
      </p:sp>
    </p:spTree>
    <p:extLst>
      <p:ext uri="{BB962C8B-B14F-4D97-AF65-F5344CB8AC3E}">
        <p14:creationId xmlns:p14="http://schemas.microsoft.com/office/powerpoint/2010/main" val="197645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11F75D-E8F1-EC48-8917-D661501B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Cloud Native: The Series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AE5E5A-6C02-304D-B98F-E84931B24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53" y="0"/>
            <a:ext cx="688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02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2017: K8S Gold rush</a:t>
            </a:r>
          </a:p>
          <a:p>
            <a:pPr lvl="1"/>
            <a:r>
              <a:rPr lang="en-US" dirty="0"/>
              <a:t>People start making management &amp; reporting tools  (e.g. </a:t>
            </a:r>
            <a:r>
              <a:rPr lang="en-US" b="1" dirty="0" err="1">
                <a:solidFill>
                  <a:srgbClr val="35469E"/>
                </a:solidFill>
              </a:rPr>
              <a:t>Portainer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big PaaS providers got in on it (</a:t>
            </a:r>
            <a:r>
              <a:rPr lang="en-US" b="1" dirty="0" err="1">
                <a:solidFill>
                  <a:srgbClr val="35469E"/>
                </a:solidFill>
              </a:rPr>
              <a:t>hyperscalers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Docker gets much more attention</a:t>
            </a:r>
          </a:p>
          <a:p>
            <a:pPr lvl="1"/>
            <a:r>
              <a:rPr lang="en-US" dirty="0"/>
              <a:t>Big push towards promoting container/microservice-focused </a:t>
            </a:r>
            <a:r>
              <a:rPr lang="en-US" b="1" dirty="0">
                <a:solidFill>
                  <a:srgbClr val="35469E"/>
                </a:solidFill>
              </a:rPr>
              <a:t>development</a:t>
            </a:r>
            <a:r>
              <a:rPr lang="en-US" dirty="0"/>
              <a:t> (start of </a:t>
            </a:r>
            <a:r>
              <a:rPr lang="en-US" b="1" dirty="0">
                <a:solidFill>
                  <a:srgbClr val="35469E"/>
                </a:solidFill>
              </a:rPr>
              <a:t>evangelism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D6032EE-1CC8-2849-9CB9-87218EE0E2BB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/>
              <a:t>Cloud Native: The Series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6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2018: Everyone and their mother pivots to support K8S (</a:t>
            </a:r>
            <a:r>
              <a:rPr lang="en-US" b="1" dirty="0">
                <a:solidFill>
                  <a:srgbClr val="35469E"/>
                </a:solidFill>
              </a:rPr>
              <a:t>Jenkins X</a:t>
            </a:r>
            <a:r>
              <a:rPr lang="en-US" dirty="0"/>
              <a:t>, </a:t>
            </a:r>
            <a:r>
              <a:rPr lang="en-US" b="1" dirty="0">
                <a:solidFill>
                  <a:srgbClr val="35469E"/>
                </a:solidFill>
              </a:rPr>
              <a:t>Rancher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Shift to the other areas of cloud native landscape (security, auth, storage, DBs, etc.) </a:t>
            </a:r>
          </a:p>
          <a:p>
            <a:pPr lvl="1"/>
            <a:r>
              <a:rPr lang="en-US" dirty="0"/>
              <a:t>Docker gets </a:t>
            </a:r>
            <a:r>
              <a:rPr lang="en-US" dirty="0" err="1"/>
              <a:t>freakin</a:t>
            </a:r>
            <a:r>
              <a:rPr lang="en-US" dirty="0"/>
              <a:t>’ huge (and stable)</a:t>
            </a:r>
          </a:p>
          <a:p>
            <a:pPr lvl="1"/>
            <a:r>
              <a:rPr lang="en-US" dirty="0"/>
              <a:t>Dev evangelism supreme (Kelsey Hightower)</a:t>
            </a:r>
          </a:p>
          <a:p>
            <a:pPr lvl="1"/>
            <a:r>
              <a:rPr lang="en-US" dirty="0"/>
              <a:t>Role separation: SRE vs </a:t>
            </a:r>
            <a:r>
              <a:rPr lang="en-US" dirty="0" err="1"/>
              <a:t>devops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D6032EE-1CC8-2849-9CB9-87218EE0E2BB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Cloud Native: The Series</a:t>
            </a:r>
          </a:p>
        </p:txBody>
      </p:sp>
    </p:spTree>
    <p:extLst>
      <p:ext uri="{BB962C8B-B14F-4D97-AF65-F5344CB8AC3E}">
        <p14:creationId xmlns:p14="http://schemas.microsoft.com/office/powerpoint/2010/main" val="3458039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Cloud Native: The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2019: pick your area(s)</a:t>
            </a:r>
          </a:p>
          <a:p>
            <a:pPr lvl="1"/>
            <a:r>
              <a:rPr lang="en-US" dirty="0"/>
              <a:t>Make K8S easier? Manage K8S clusters? </a:t>
            </a:r>
          </a:p>
          <a:p>
            <a:pPr lvl="1"/>
            <a:r>
              <a:rPr lang="en-US" dirty="0"/>
              <a:t>Do K8S differently? Rancher K3S (edge)</a:t>
            </a:r>
          </a:p>
          <a:p>
            <a:pPr lvl="1"/>
            <a:r>
              <a:rPr lang="en-US" dirty="0"/>
              <a:t>Security must be worth $$ (saturated quickly)</a:t>
            </a:r>
          </a:p>
          <a:p>
            <a:pPr lvl="1"/>
            <a:r>
              <a:rPr lang="en-US" b="1" dirty="0">
                <a:solidFill>
                  <a:srgbClr val="35469E"/>
                </a:solidFill>
              </a:rPr>
              <a:t>GitHub ecosystem </a:t>
            </a:r>
            <a:r>
              <a:rPr lang="en-US" dirty="0"/>
              <a:t>started to mature (including workflow)</a:t>
            </a:r>
          </a:p>
          <a:p>
            <a:pPr lvl="1"/>
            <a:r>
              <a:rPr lang="en-US" b="1" dirty="0">
                <a:solidFill>
                  <a:srgbClr val="35469E"/>
                </a:solidFill>
              </a:rPr>
              <a:t>Tooling</a:t>
            </a:r>
            <a:r>
              <a:rPr lang="en-US" dirty="0"/>
              <a:t> is really really good (developer-driven)</a:t>
            </a:r>
          </a:p>
          <a:p>
            <a:pPr lvl="1"/>
            <a:r>
              <a:rPr lang="en-US" dirty="0"/>
              <a:t>Docker monetization? Docker-EE sold to </a:t>
            </a:r>
            <a:r>
              <a:rPr lang="en-US" dirty="0" err="1"/>
              <a:t>Mirantis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15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F2A4B4-83A5-BE4D-8CE5-86193B660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978596"/>
            <a:ext cx="9144000" cy="29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5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Cloud Native: The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2020: </a:t>
            </a:r>
          </a:p>
          <a:p>
            <a:pPr lvl="1"/>
            <a:r>
              <a:rPr lang="en-US" dirty="0"/>
              <a:t>Developers know what they’re doing.</a:t>
            </a:r>
          </a:p>
          <a:p>
            <a:pPr lvl="1"/>
            <a:r>
              <a:rPr lang="en-US" dirty="0"/>
              <a:t>SREs make $150k US (we need to figure out a product that will reduce the # of them needed)</a:t>
            </a:r>
          </a:p>
          <a:p>
            <a:pPr lvl="1"/>
            <a:r>
              <a:rPr lang="en-US" dirty="0"/>
              <a:t>Gold rush: Make K8S cheaper to maintain</a:t>
            </a:r>
          </a:p>
          <a:p>
            <a:pPr lvl="1"/>
            <a:r>
              <a:rPr lang="en-US" dirty="0" err="1"/>
              <a:t>SuSE</a:t>
            </a:r>
            <a:r>
              <a:rPr lang="en-US" dirty="0"/>
              <a:t> buys Rancher (to keep up with the Red Hats)</a:t>
            </a:r>
          </a:p>
          <a:p>
            <a:r>
              <a:rPr lang="en-US" dirty="0"/>
              <a:t>2021:</a:t>
            </a:r>
          </a:p>
          <a:p>
            <a:pPr lvl="1"/>
            <a:r>
              <a:rPr lang="en-US" dirty="0"/>
              <a:t>This infrastructure stuff is never </a:t>
            </a:r>
            <a:r>
              <a:rPr lang="en-US" dirty="0" err="1"/>
              <a:t>gonna</a:t>
            </a:r>
            <a:r>
              <a:rPr lang="en-US" dirty="0"/>
              <a:t> be easy. SREs are necessary. We’ve got to find our niche (pick something small that others aren’t doing and run with it).</a:t>
            </a:r>
          </a:p>
          <a:p>
            <a:pPr lvl="1"/>
            <a:r>
              <a:rPr lang="en-US" dirty="0"/>
              <a:t>Umm….. What’s your workflow like? Tell us and we’ll send you a free mug.</a:t>
            </a:r>
          </a:p>
          <a:p>
            <a:pPr lvl="1"/>
            <a:r>
              <a:rPr lang="en-US" dirty="0"/>
              <a:t>Docker Desktop isn’t free for big companies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5158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keep up with this stuff?</a:t>
            </a:r>
          </a:p>
        </p:txBody>
      </p:sp>
      <p:pic>
        <p:nvPicPr>
          <p:cNvPr id="9" name="Picture 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0695B28-53B8-1F49-B9DF-8A4DF4C64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0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keep up with this stuff?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Attend as many online events/presentations as you can </a:t>
            </a:r>
          </a:p>
          <a:p>
            <a:pPr lvl="1"/>
            <a:r>
              <a:rPr lang="en-US" dirty="0" err="1"/>
              <a:t>SuSEcon</a:t>
            </a:r>
            <a:endParaRPr lang="en-US" dirty="0"/>
          </a:p>
          <a:p>
            <a:pPr lvl="1"/>
            <a:r>
              <a:rPr lang="en-US" dirty="0"/>
              <a:t>Red Hat Summit</a:t>
            </a:r>
          </a:p>
          <a:p>
            <a:pPr lvl="1"/>
            <a:r>
              <a:rPr lang="en-US" dirty="0" err="1"/>
              <a:t>CloudNativeCon</a:t>
            </a:r>
            <a:endParaRPr lang="en-US" dirty="0"/>
          </a:p>
          <a:p>
            <a:pPr lvl="1"/>
            <a:r>
              <a:rPr lang="en-US" dirty="0" err="1"/>
              <a:t>AllDayDevops</a:t>
            </a:r>
            <a:endParaRPr lang="en-US" dirty="0"/>
          </a:p>
          <a:p>
            <a:pPr lvl="1"/>
            <a:r>
              <a:rPr lang="en-US" dirty="0"/>
              <a:t>and many more...</a:t>
            </a:r>
          </a:p>
          <a:p>
            <a:r>
              <a:rPr lang="en-US" dirty="0" err="1"/>
              <a:t>HackerNews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Topic Request: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CA" b="1" dirty="0"/>
              <a:t>Buzzwords:</a:t>
            </a:r>
            <a:r>
              <a:rPr lang="en-CA" dirty="0"/>
              <a:t> Docker, Kubernetes, Rancher, </a:t>
            </a:r>
            <a:r>
              <a:rPr lang="en-CA" dirty="0" err="1"/>
              <a:t>Portainer</a:t>
            </a:r>
            <a:r>
              <a:rPr lang="en-CA" dirty="0"/>
              <a:t>, containerization, CI/CD pipeline, microservices, etc.</a:t>
            </a:r>
          </a:p>
          <a:p>
            <a:pPr lvl="1"/>
            <a:r>
              <a:rPr lang="en-CA" dirty="0"/>
              <a:t>Why should we care about these things?</a:t>
            </a:r>
          </a:p>
          <a:p>
            <a:pPr lvl="1"/>
            <a:r>
              <a:rPr lang="en-CA" dirty="0"/>
              <a:t>How are they related to each other (if indeed they are </a:t>
            </a:r>
            <a:r>
              <a:rPr lang="en-CA"/>
              <a:t>related)?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Douglas Adams 3 rules of technology: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Anything that is in the world when you’re born is normal and ordinary and is just a natural part of the way the world works.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Anything that's invented between when you’re fifteen and thirty-five is new and exciting and revolutionary and you can probably get a career in it.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Anything invented after you're thirty-five is against the natural order of things.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7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follow this stuff?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I’m a UNIX sysadmin &amp; developer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cloud native landscape feels natural &amp; fun</a:t>
            </a:r>
          </a:p>
          <a:p>
            <a:pPr lvl="1"/>
            <a:r>
              <a:rPr lang="en-US" dirty="0"/>
              <a:t>UNIX philosophy </a:t>
            </a:r>
            <a:r>
              <a:rPr lang="en-US" dirty="0">
                <a:sym typeface="Wingdings" pitchFamily="2" charset="2"/>
              </a:rPr>
              <a:t> microservices</a:t>
            </a:r>
          </a:p>
          <a:p>
            <a:pPr lvl="1"/>
            <a:r>
              <a:rPr lang="en-US" dirty="0"/>
              <a:t>NIS &amp; NFS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IaC</a:t>
            </a:r>
            <a:r>
              <a:rPr lang="en-US" dirty="0">
                <a:sym typeface="Wingdings" pitchFamily="2" charset="2"/>
              </a:rPr>
              <a:t> &amp; cloud</a:t>
            </a:r>
          </a:p>
          <a:p>
            <a:pPr lvl="1"/>
            <a:r>
              <a:rPr lang="en-US" dirty="0">
                <a:sym typeface="Wingdings" pitchFamily="2" charset="2"/>
              </a:rPr>
              <a:t>.</a:t>
            </a:r>
            <a:r>
              <a:rPr lang="en-US" dirty="0" err="1">
                <a:sym typeface="Wingdings" pitchFamily="2" charset="2"/>
              </a:rPr>
              <a:t>cfg</a:t>
            </a:r>
            <a:r>
              <a:rPr lang="en-US" dirty="0">
                <a:sym typeface="Wingdings" pitchFamily="2" charset="2"/>
              </a:rPr>
              <a:t>/.</a:t>
            </a:r>
            <a:r>
              <a:rPr lang="en-US" dirty="0" err="1">
                <a:sym typeface="Wingdings" pitchFamily="2" charset="2"/>
              </a:rPr>
              <a:t>rc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>
                <a:sym typeface="Wingdings" pitchFamily="2" charset="2"/>
              </a:rPr>
              <a:t>.json/.</a:t>
            </a:r>
            <a:r>
              <a:rPr lang="en-US" dirty="0" err="1">
                <a:sym typeface="Wingdings" pitchFamily="2" charset="2"/>
              </a:rPr>
              <a:t>yaml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Makefiles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Makefiles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UNIX  Linux (&amp; BSD)</a:t>
            </a:r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026" name="Picture 2" descr="Oracle&amp;#39;s Android Lawsuit US Supreme Court | Silicon UK Tech News">
            <a:extLst>
              <a:ext uri="{FF2B5EF4-FFF2-40B4-BE49-F238E27FC236}">
                <a16:creationId xmlns:a16="http://schemas.microsoft.com/office/drawing/2014/main" id="{13ECEA3D-077B-A848-B769-A9BF92EB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743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ip art&#10;">
            <a:extLst>
              <a:ext uri="{FF2B5EF4-FFF2-40B4-BE49-F238E27FC236}">
                <a16:creationId xmlns:a16="http://schemas.microsoft.com/office/drawing/2014/main" id="{E87258E3-55F9-A24D-AD0C-E4886A3D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52940"/>
            <a:ext cx="1633330" cy="16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6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30329C9-CFDD-2944-ACAF-2A4F9CFE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A4E4A8-F47B-AD43-9DAF-9D7186AB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447800"/>
            <a:ext cx="88455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57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Description: http://triosdevelopers.com/jason.eckert/blog/Entries/2018/7/31_Devops_Demystified_files/devop.jpg">
            <a:extLst>
              <a:ext uri="{FF2B5EF4-FFF2-40B4-BE49-F238E27FC236}">
                <a16:creationId xmlns:a16="http://schemas.microsoft.com/office/drawing/2014/main" id="{9F6F3C96-C4C3-ED45-B148-0FED059C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266688" cy="29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73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1092</Words>
  <Application>Microsoft Macintosh PowerPoint</Application>
  <PresentationFormat>On-screen Show (4:3)</PresentationFormat>
  <Paragraphs>163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Demystifying Docker, Kubernetes, Rancher, Portainer, containerization, CI/CD pipeline, microservices, etc.</vt:lpstr>
      <vt:lpstr>PowerPoint Presentation</vt:lpstr>
      <vt:lpstr>PowerPoint Presentation</vt:lpstr>
      <vt:lpstr>Original Topic Request:</vt:lpstr>
      <vt:lpstr>Douglas Adams 3 rules of technology:</vt:lpstr>
      <vt:lpstr>Why I follow this stuff?</vt:lpstr>
      <vt:lpstr>PowerPoint Presentation</vt:lpstr>
      <vt:lpstr>PowerPoint Presentation</vt:lpstr>
      <vt:lpstr>PowerPoint Presentation</vt:lpstr>
      <vt:lpstr>CD (orchestrate, automate, IaC, EIEIO, etc.)</vt:lpstr>
      <vt:lpstr>CD (orchestrate, automate, IaC, EIEIO, etc.)</vt:lpstr>
      <vt:lpstr>CD (orchestrate, automate, IaC, EIEIO, etc.)</vt:lpstr>
      <vt:lpstr>CD (orchestrate, automate, IaC, EIEIO, etc.)</vt:lpstr>
      <vt:lpstr>PowerPoint Presentation</vt:lpstr>
      <vt:lpstr>PowerPoint Presentation</vt:lpstr>
      <vt:lpstr>PowerPoint Presentation</vt:lpstr>
      <vt:lpstr>PowerPoint Presentation</vt:lpstr>
      <vt:lpstr>Containers and why are they good</vt:lpstr>
      <vt:lpstr>Containers and why are they good</vt:lpstr>
      <vt:lpstr>Containers and why are they good</vt:lpstr>
      <vt:lpstr>Containers and why are they good</vt:lpstr>
      <vt:lpstr>When it comes to orchestrators</vt:lpstr>
      <vt:lpstr>Kubernetes/K8S</vt:lpstr>
      <vt:lpstr>Cloud Native: The Series</vt:lpstr>
      <vt:lpstr>Cloud Native: The Series</vt:lpstr>
      <vt:lpstr>Cloud Native: The Series</vt:lpstr>
      <vt:lpstr>PowerPoint Presentation</vt:lpstr>
      <vt:lpstr>PowerPoint Presentation</vt:lpstr>
      <vt:lpstr>Cloud Native: The Series</vt:lpstr>
      <vt:lpstr>Cloud Native: The Series</vt:lpstr>
      <vt:lpstr>How do I keep up with this stuff?</vt:lpstr>
      <vt:lpstr>How do I keep up with this stuff?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vi/vim Editor</dc:title>
  <dc:creator>Jason Eckert</dc:creator>
  <cp:lastModifiedBy>Jason Eckert</cp:lastModifiedBy>
  <cp:revision>186</cp:revision>
  <dcterms:created xsi:type="dcterms:W3CDTF">2019-08-03T13:30:56Z</dcterms:created>
  <dcterms:modified xsi:type="dcterms:W3CDTF">2021-09-13T22:34:34Z</dcterms:modified>
</cp:coreProperties>
</file>